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25"/>
  </p:notesMasterIdLst>
  <p:sldIdLst>
    <p:sldId id="256" r:id="rId6"/>
    <p:sldId id="284" r:id="rId7"/>
    <p:sldId id="304" r:id="rId8"/>
    <p:sldId id="301" r:id="rId9"/>
    <p:sldId id="285" r:id="rId10"/>
    <p:sldId id="300" r:id="rId11"/>
    <p:sldId id="283" r:id="rId12"/>
    <p:sldId id="295" r:id="rId13"/>
    <p:sldId id="294" r:id="rId14"/>
    <p:sldId id="293" r:id="rId15"/>
    <p:sldId id="296" r:id="rId16"/>
    <p:sldId id="264" r:id="rId17"/>
    <p:sldId id="303" r:id="rId18"/>
    <p:sldId id="299" r:id="rId19"/>
    <p:sldId id="302" r:id="rId20"/>
    <p:sldId id="305" r:id="rId21"/>
    <p:sldId id="291" r:id="rId22"/>
    <p:sldId id="292" r:id="rId23"/>
    <p:sldId id="287"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5A45"/>
    <a:srgbClr val="DCA15D"/>
    <a:srgbClr val="DEA060"/>
    <a:srgbClr val="BC6C25"/>
    <a:srgbClr val="FFFFFF"/>
    <a:srgbClr val="FFF8E5"/>
    <a:srgbClr val="FFF9E7"/>
    <a:srgbClr val="FFFB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6620" autoAdjust="0"/>
  </p:normalViewPr>
  <p:slideViewPr>
    <p:cSldViewPr snapToGrid="0">
      <p:cViewPr varScale="1">
        <p:scale>
          <a:sx n="106" d="100"/>
          <a:sy n="106" d="100"/>
        </p:scale>
        <p:origin x="792"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243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4708C2-3B9E-4674-9070-7977D1EC15BE}" type="datetimeFigureOut">
              <a:rPr lang="en-GB" smtClean="0"/>
              <a:t>24/11/2023</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382B8E-01A6-42D1-9252-C3BB64116141}" type="slidenum">
              <a:rPr lang="en-GB" smtClean="0"/>
              <a:t>‹#›</a:t>
            </a:fld>
            <a:endParaRPr lang="en-GB"/>
          </a:p>
        </p:txBody>
      </p:sp>
    </p:spTree>
    <p:extLst>
      <p:ext uri="{BB962C8B-B14F-4D97-AF65-F5344CB8AC3E}">
        <p14:creationId xmlns:p14="http://schemas.microsoft.com/office/powerpoint/2010/main" val="317278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382B8E-01A6-42D1-9252-C3BB64116141}" type="slidenum">
              <a:rPr lang="en-GB" smtClean="0"/>
              <a:t>1</a:t>
            </a:fld>
            <a:endParaRPr lang="en-GB"/>
          </a:p>
        </p:txBody>
      </p:sp>
    </p:spTree>
    <p:extLst>
      <p:ext uri="{BB962C8B-B14F-4D97-AF65-F5344CB8AC3E}">
        <p14:creationId xmlns:p14="http://schemas.microsoft.com/office/powerpoint/2010/main" val="34308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54F0B4-6262-4B50-8AD7-5C6C1BF26883}" type="slidenum">
              <a:rPr lang="en-GB" smtClean="0"/>
              <a:t>14</a:t>
            </a:fld>
            <a:endParaRPr lang="en-GB"/>
          </a:p>
        </p:txBody>
      </p:sp>
    </p:spTree>
    <p:extLst>
      <p:ext uri="{BB962C8B-B14F-4D97-AF65-F5344CB8AC3E}">
        <p14:creationId xmlns:p14="http://schemas.microsoft.com/office/powerpoint/2010/main" val="250093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60382B8E-01A6-42D1-9252-C3BB64116141}" type="slidenum">
              <a:rPr lang="en-GB" smtClean="0"/>
              <a:t>15</a:t>
            </a:fld>
            <a:endParaRPr lang="en-GB"/>
          </a:p>
        </p:txBody>
      </p:sp>
    </p:spTree>
    <p:extLst>
      <p:ext uri="{BB962C8B-B14F-4D97-AF65-F5344CB8AC3E}">
        <p14:creationId xmlns:p14="http://schemas.microsoft.com/office/powerpoint/2010/main" val="349192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382B8E-01A6-42D1-9252-C3BB64116141}" type="slidenum">
              <a:rPr lang="en-GB" smtClean="0"/>
              <a:t>17</a:t>
            </a:fld>
            <a:endParaRPr lang="en-GB"/>
          </a:p>
        </p:txBody>
      </p:sp>
    </p:spTree>
    <p:extLst>
      <p:ext uri="{BB962C8B-B14F-4D97-AF65-F5344CB8AC3E}">
        <p14:creationId xmlns:p14="http://schemas.microsoft.com/office/powerpoint/2010/main" val="1486123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382B8E-01A6-42D1-9252-C3BB64116141}" type="slidenum">
              <a:rPr lang="en-GB" smtClean="0"/>
              <a:t>18</a:t>
            </a:fld>
            <a:endParaRPr lang="en-GB"/>
          </a:p>
        </p:txBody>
      </p:sp>
    </p:spTree>
    <p:extLst>
      <p:ext uri="{BB962C8B-B14F-4D97-AF65-F5344CB8AC3E}">
        <p14:creationId xmlns:p14="http://schemas.microsoft.com/office/powerpoint/2010/main" val="196640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Associated Country Women of the World was founded in 1929 to bring rural women and their organisations all over the world together, and in so doing address the challenges they faced because of the isolation of their communities, discrimination against women, and their lack of standing in political processes. </a:t>
            </a:r>
          </a:p>
          <a:p>
            <a:br>
              <a:rPr lang="en-GB" dirty="0"/>
            </a:br>
            <a:r>
              <a:rPr lang="en-GB" dirty="0"/>
              <a:t>ACWW’s membership spans 82 countries, and since 1947 we have passed more than 180 policy resolutions by popular vote. The key concept behind each of these is the empowerment of rural women in all their diversity, and this continues to be our driving priority. </a:t>
            </a:r>
          </a:p>
          <a:p>
            <a:endParaRPr lang="en-GB" dirty="0"/>
          </a:p>
          <a:p>
            <a:r>
              <a:rPr lang="en-GB" dirty="0"/>
              <a:t>This photo is from the Gala at the second Triennial World Conference held in Stockholm, Sweden in 1933.</a:t>
            </a:r>
          </a:p>
          <a:p>
            <a:endParaRPr lang="en-GB" dirty="0"/>
          </a:p>
        </p:txBody>
      </p:sp>
      <p:sp>
        <p:nvSpPr>
          <p:cNvPr id="4" name="Slide Number Placeholder 3"/>
          <p:cNvSpPr>
            <a:spLocks noGrp="1"/>
          </p:cNvSpPr>
          <p:nvPr>
            <p:ph type="sldNum" sz="quarter" idx="5"/>
          </p:nvPr>
        </p:nvSpPr>
        <p:spPr/>
        <p:txBody>
          <a:bodyPr/>
          <a:lstStyle/>
          <a:p>
            <a:fld id="{F9562FE7-C75C-4247-861D-28DDB1BA33D8}" type="slidenum">
              <a:rPr lang="en-GB" smtClean="0"/>
              <a:t>19</a:t>
            </a:fld>
            <a:endParaRPr lang="en-GB"/>
          </a:p>
        </p:txBody>
      </p:sp>
    </p:spTree>
    <p:extLst>
      <p:ext uri="{BB962C8B-B14F-4D97-AF65-F5344CB8AC3E}">
        <p14:creationId xmlns:p14="http://schemas.microsoft.com/office/powerpoint/2010/main" val="14128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Keeping in line with changing regulatory requirements in the UK (and similar to the changes in New Zealand and around the world), bank accounts need to be consolidated and held only by Head Office, etc</a:t>
            </a:r>
          </a:p>
        </p:txBody>
      </p:sp>
      <p:sp>
        <p:nvSpPr>
          <p:cNvPr id="4" name="Slide Number Placeholder 3"/>
          <p:cNvSpPr>
            <a:spLocks noGrp="1"/>
          </p:cNvSpPr>
          <p:nvPr>
            <p:ph type="sldNum" sz="quarter" idx="5"/>
          </p:nvPr>
        </p:nvSpPr>
        <p:spPr/>
        <p:txBody>
          <a:bodyPr/>
          <a:lstStyle/>
          <a:p>
            <a:fld id="{60382B8E-01A6-42D1-9252-C3BB64116141}" type="slidenum">
              <a:rPr lang="en-GB" smtClean="0"/>
              <a:t>5</a:t>
            </a:fld>
            <a:endParaRPr lang="en-GB"/>
          </a:p>
        </p:txBody>
      </p:sp>
    </p:spTree>
    <p:extLst>
      <p:ext uri="{BB962C8B-B14F-4D97-AF65-F5344CB8AC3E}">
        <p14:creationId xmlns:p14="http://schemas.microsoft.com/office/powerpoint/2010/main" val="421989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Community Transformation and Grassroots Projects</a:t>
            </a:r>
          </a:p>
          <a:p>
            <a:pPr marL="0" marR="0">
              <a:spcBef>
                <a:spcPts val="0"/>
              </a:spcBef>
              <a:spcAft>
                <a:spcPts val="0"/>
              </a:spcAft>
            </a:pPr>
            <a:r>
              <a:rPr lang="en-GB" dirty="0">
                <a:effectLst/>
              </a:rPr>
              <a:t>Our new strategy sees the launch of a new programme of development projects, ensuring greater community impact for the women most at risk of being left behind.  </a:t>
            </a:r>
          </a:p>
          <a:p>
            <a:pPr marL="0" marR="0">
              <a:spcBef>
                <a:spcPts val="0"/>
              </a:spcBef>
              <a:spcAft>
                <a:spcPts val="0"/>
              </a:spcAft>
            </a:pPr>
            <a:endParaRPr lang="en-GB" dirty="0">
              <a:effectLst/>
            </a:endParaRPr>
          </a:p>
          <a:p>
            <a:pPr marL="0" marR="0">
              <a:spcBef>
                <a:spcPts val="0"/>
              </a:spcBef>
              <a:spcAft>
                <a:spcPts val="0"/>
              </a:spcAft>
            </a:pPr>
            <a:r>
              <a:rPr lang="en-GB" dirty="0">
                <a:effectLst/>
              </a:rPr>
              <a:t>Grounding our development projects in 40 years of experience, combined with recognised good practice, we will continue to prioritise the issues highlighted by rural women in their communities.  In line with experience and global priority, we will focus on Climate-Smart Agriculture, Rural Women’s Health, and Education &amp; Community Development for our Core Projects.    </a:t>
            </a:r>
          </a:p>
          <a:p>
            <a:pPr marL="0" marR="0">
              <a:spcBef>
                <a:spcPts val="0"/>
              </a:spcBef>
              <a:spcAft>
                <a:spcPts val="0"/>
              </a:spcAft>
            </a:pPr>
            <a:br>
              <a:rPr lang="en-GB" dirty="0">
                <a:effectLst/>
              </a:rPr>
            </a:br>
            <a:r>
              <a:rPr lang="en-GB" dirty="0">
                <a:effectLst/>
              </a:rPr>
              <a:t>Alongside Core Projects which respond to local priorities, we will work with strategic partners to add Capacity Building modules to each project, strengthening impact and building sustainability.  We will fund fewer Projects each year, but continue our annual spending at the same level, so there is greater investment in  each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ACWW’s work can be divided into three areas of focus: Climate-smart Agriculture, Rural Women’s Health, and Education and Community Development. We fund development projects in these areas, which not only improves rural communities all over the world, but also contributes to effective and </a:t>
            </a:r>
            <a:r>
              <a:rPr lang="en-GB" i="0" dirty="0"/>
              <a:t>informed lobbying and advocacy. </a:t>
            </a:r>
            <a:r>
              <a:rPr lang="en-GB" dirty="0"/>
              <a:t>These focus areas reflect the priority needs of rural communities globally, ACWW’s expertise, and align with our constitutional aims and objectives. </a:t>
            </a:r>
          </a:p>
          <a:p>
            <a:endParaRPr lang="en-FR" dirty="0"/>
          </a:p>
        </p:txBody>
      </p:sp>
      <p:sp>
        <p:nvSpPr>
          <p:cNvPr id="4" name="Slide Number Placeholder 3"/>
          <p:cNvSpPr>
            <a:spLocks noGrp="1"/>
          </p:cNvSpPr>
          <p:nvPr>
            <p:ph type="sldNum" sz="quarter" idx="5"/>
          </p:nvPr>
        </p:nvSpPr>
        <p:spPr/>
        <p:txBody>
          <a:bodyPr/>
          <a:lstStyle/>
          <a:p>
            <a:fld id="{60382B8E-01A6-42D1-9252-C3BB64116141}" type="slidenum">
              <a:rPr lang="en-GB" smtClean="0"/>
              <a:t>6</a:t>
            </a:fld>
            <a:endParaRPr lang="en-GB"/>
          </a:p>
        </p:txBody>
      </p:sp>
    </p:spTree>
    <p:extLst>
      <p:ext uri="{BB962C8B-B14F-4D97-AF65-F5344CB8AC3E}">
        <p14:creationId xmlns:p14="http://schemas.microsoft.com/office/powerpoint/2010/main" val="78412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is a map of what an example Rural Women in Action Fund project looks like.  </a:t>
            </a:r>
          </a:p>
          <a:p>
            <a:endParaRPr lang="en-GB" dirty="0"/>
          </a:p>
          <a:p>
            <a:r>
              <a:rPr lang="en-GB" dirty="0"/>
              <a:t>The opportunities for community and individual development are significant, and ACWW is using its network and years of experience to bring about real, measurable change. In addition to the capacity building modules, ACWW has the opportunity to work with strategic partners to develop digital and financial infrastructure in communities that need it, responding to the unique needs of each community. </a:t>
            </a:r>
            <a:br>
              <a:rPr lang="en-GB" dirty="0"/>
            </a:br>
            <a:br>
              <a:rPr lang="en-GB" dirty="0"/>
            </a:br>
            <a:r>
              <a:rPr lang="en-GB" dirty="0"/>
              <a:t>Additionally, this means that we will be able to make greater impact in our three areas of focus, and that the impact will be more effectively and efficiently measured. </a:t>
            </a:r>
          </a:p>
          <a:p>
            <a:r>
              <a:rPr lang="en-GB" dirty="0"/>
              <a:t>We are making investments into the monitoring and evaluation of our projects. This will allow us to not only better measure our impact, but it will also allow us to learn from our experiences first hand, and also produce media that brings our supporters even closer to the initiatives they are supporting. We will be able to hear stories straight from our partners and project participants, amplifying their voices and experiences to the ACWW network and support our advocacy work at the UN.  </a:t>
            </a:r>
          </a:p>
        </p:txBody>
      </p:sp>
      <p:sp>
        <p:nvSpPr>
          <p:cNvPr id="4" name="Slide Number Placeholder 3"/>
          <p:cNvSpPr>
            <a:spLocks noGrp="1"/>
          </p:cNvSpPr>
          <p:nvPr>
            <p:ph type="sldNum" sz="quarter" idx="5"/>
          </p:nvPr>
        </p:nvSpPr>
        <p:spPr/>
        <p:txBody>
          <a:bodyPr/>
          <a:lstStyle/>
          <a:p>
            <a:fld id="{B554F0B4-6262-4B50-8AD7-5C6C1BF26883}" type="slidenum">
              <a:rPr lang="en-GB" smtClean="0"/>
              <a:t>7</a:t>
            </a:fld>
            <a:endParaRPr lang="en-GB"/>
          </a:p>
        </p:txBody>
      </p:sp>
    </p:spTree>
    <p:extLst>
      <p:ext uri="{BB962C8B-B14F-4D97-AF65-F5344CB8AC3E}">
        <p14:creationId xmlns:p14="http://schemas.microsoft.com/office/powerpoint/2010/main" val="243333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this year, ACWW and longtime project partner Sain Tus Development Bridge ran a 3-day empowerment summit in Khovd, western Mongolia. </a:t>
            </a:r>
          </a:p>
          <a:p>
            <a:r>
              <a:rPr lang="en-US" dirty="0"/>
              <a:t>The summit brought together over 300 nomadic herds women to participate in sessions on economic empowerment and financial literacy, community safeguarding, and rabies education. The event centered on supporting survivors of domestic violence to access services and support and to assess community needs for the future. </a:t>
            </a:r>
            <a:endParaRPr lang="en-GB" dirty="0"/>
          </a:p>
        </p:txBody>
      </p:sp>
      <p:sp>
        <p:nvSpPr>
          <p:cNvPr id="4" name="Slide Number Placeholder 3"/>
          <p:cNvSpPr>
            <a:spLocks noGrp="1"/>
          </p:cNvSpPr>
          <p:nvPr>
            <p:ph type="sldNum" sz="quarter" idx="5"/>
          </p:nvPr>
        </p:nvSpPr>
        <p:spPr/>
        <p:txBody>
          <a:bodyPr/>
          <a:lstStyle/>
          <a:p>
            <a:fld id="{60382B8E-01A6-42D1-9252-C3BB64116141}" type="slidenum">
              <a:rPr lang="en-GB" smtClean="0"/>
              <a:t>8</a:t>
            </a:fld>
            <a:endParaRPr lang="en-GB"/>
          </a:p>
        </p:txBody>
      </p:sp>
    </p:spTree>
    <p:extLst>
      <p:ext uri="{BB962C8B-B14F-4D97-AF65-F5344CB8AC3E}">
        <p14:creationId xmlns:p14="http://schemas.microsoft.com/office/powerpoint/2010/main" val="330236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built on a recent project facilitated by Sain Tus Development Bridge and funded by ACWW which addressed violence against women through economic opportunities in vegetable production and access to support services. This project which was funded in 2022 reached 100 women in Khovd.</a:t>
            </a:r>
          </a:p>
          <a:p>
            <a:endParaRPr lang="en-US" dirty="0"/>
          </a:p>
          <a:p>
            <a:r>
              <a:rPr lang="en-US" dirty="0"/>
              <a:t>Funding secured from the UNESCO Participation Programme allowed ACWW to develop the empowerment summit event with Sain Tus to increased the reach of the recent project, expanding the project out to a further 300 women from more remote areas to be able to travel into the city. </a:t>
            </a:r>
            <a:endParaRPr lang="en-GB" dirty="0"/>
          </a:p>
        </p:txBody>
      </p:sp>
      <p:sp>
        <p:nvSpPr>
          <p:cNvPr id="4" name="Slide Number Placeholder 3"/>
          <p:cNvSpPr>
            <a:spLocks noGrp="1"/>
          </p:cNvSpPr>
          <p:nvPr>
            <p:ph type="sldNum" sz="quarter" idx="5"/>
          </p:nvPr>
        </p:nvSpPr>
        <p:spPr/>
        <p:txBody>
          <a:bodyPr/>
          <a:lstStyle/>
          <a:p>
            <a:fld id="{60382B8E-01A6-42D1-9252-C3BB64116141}" type="slidenum">
              <a:rPr lang="en-GB" smtClean="0"/>
              <a:t>9</a:t>
            </a:fld>
            <a:endParaRPr lang="en-GB"/>
          </a:p>
        </p:txBody>
      </p:sp>
    </p:spTree>
    <p:extLst>
      <p:ext uri="{BB962C8B-B14F-4D97-AF65-F5344CB8AC3E}">
        <p14:creationId xmlns:p14="http://schemas.microsoft.com/office/powerpoint/2010/main" val="171959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382B8E-01A6-42D1-9252-C3BB64116141}" type="slidenum">
              <a:rPr lang="en-GB" smtClean="0"/>
              <a:t>10</a:t>
            </a:fld>
            <a:endParaRPr lang="en-GB"/>
          </a:p>
        </p:txBody>
      </p:sp>
    </p:spTree>
    <p:extLst>
      <p:ext uri="{BB962C8B-B14F-4D97-AF65-F5344CB8AC3E}">
        <p14:creationId xmlns:p14="http://schemas.microsoft.com/office/powerpoint/2010/main" val="268457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understand that our projects, and the processes we use to amplify the voices of our members are completely and vitally linked. This means that the impacts of our projects are only sustainable when they exist in an enabling environment, with progressive legislation within local and national governing bodies. </a:t>
            </a:r>
          </a:p>
          <a:p>
            <a:endParaRPr lang="en-GB" dirty="0"/>
          </a:p>
          <a:p>
            <a:r>
              <a:rPr lang="en-GB" dirty="0"/>
              <a:t>ACWW approaches this process from two directions. </a:t>
            </a:r>
          </a:p>
          <a:p>
            <a:pPr marL="228600" indent="-228600">
              <a:buAutoNum type="arabicPeriod"/>
            </a:pPr>
            <a:r>
              <a:rPr lang="en-GB" dirty="0"/>
              <a:t>Empowering women to take their place in decision-making in their communities This can be achieved by promoting awareness of the rights of women, providing access to a network of supportive women, and sharing knowledge. </a:t>
            </a:r>
          </a:p>
          <a:p>
            <a:pPr marL="228600" indent="-228600">
              <a:buAutoNum type="arabicPeriod"/>
            </a:pPr>
            <a:r>
              <a:rPr lang="en-GB" dirty="0"/>
              <a:t>2. Engaging with UN processes that hold governments to account when they fail rural women This can be achieved through our consultative status with the UN Economic and Social Council, where we have access to key deliberative opportunities. We use our network and contacts through multiple governments, organisations, and mechanisms at the UN to lobby for the rights of rural women globally. </a:t>
            </a:r>
          </a:p>
          <a:p>
            <a:pPr marL="0" indent="0">
              <a:buNone/>
            </a:pPr>
            <a:endParaRPr lang="en-GB" dirty="0"/>
          </a:p>
          <a:p>
            <a:pPr marL="0" indent="0">
              <a:buNone/>
            </a:pPr>
            <a:r>
              <a:rPr lang="en-GB" dirty="0"/>
              <a:t>Systemic change means ‘changes to systems.’ The systems we are referring to here are those that keep women from attaining full equality in all things. It is only by tackling these issues from both directions that we can bring about true sustainability.</a:t>
            </a:r>
          </a:p>
          <a:p>
            <a:pPr marL="0" indent="0">
              <a:buNone/>
            </a:pPr>
            <a:endParaRPr lang="en-GB" dirty="0"/>
          </a:p>
          <a:p>
            <a:pPr marL="0" indent="0">
              <a:buNone/>
            </a:pPr>
            <a:r>
              <a:rPr lang="en-GB" dirty="0"/>
              <a:t>These photos are from the UN CSC 2019 with former UN Committee Chair Marie Kenny, who is now the current Area President for Canada, and Bonnie </a:t>
            </a:r>
            <a:r>
              <a:rPr lang="en-GB" dirty="0" err="1"/>
              <a:t>Teeples</a:t>
            </a:r>
            <a:r>
              <a:rPr lang="en-GB" dirty="0"/>
              <a:t> Area President for the USA. The top photo is from the Third Eurasian Women’s Forum in St Petersburg Russia in 2021, where World President </a:t>
            </a:r>
            <a:r>
              <a:rPr lang="en-GB" dirty="0" err="1"/>
              <a:t>Magdie</a:t>
            </a:r>
            <a:r>
              <a:rPr lang="en-GB" dirty="0"/>
              <a:t> de Kock, Executive Director Tish Collins, and Advocacy Director Nick Newland (not pictured) represented ACWW.</a:t>
            </a:r>
          </a:p>
          <a:p>
            <a:pPr marL="0" indent="0">
              <a:buNone/>
            </a:pPr>
            <a:endParaRPr lang="en-GB" dirty="0"/>
          </a:p>
          <a:p>
            <a:pPr marL="0" indent="0">
              <a:buNone/>
            </a:pPr>
            <a:r>
              <a:rPr lang="en-GB" dirty="0"/>
              <a:t>The B&amp;W photo is of ACWW reps sitting among other women’s groups and organisations at the FAO 51</a:t>
            </a:r>
            <a:r>
              <a:rPr lang="en-GB" baseline="30000" dirty="0"/>
              <a:t>st</a:t>
            </a:r>
            <a:r>
              <a:rPr lang="en-GB" dirty="0"/>
              <a:t> Session Council in 1968.</a:t>
            </a:r>
          </a:p>
          <a:p>
            <a:pPr marL="0" indent="0">
              <a:buNone/>
            </a:pPr>
            <a:r>
              <a:rPr lang="en-GB" dirty="0"/>
              <a:t>The final photo is of ACWW Representatives at an NGO Conference in Geneva in 1950</a:t>
            </a:r>
          </a:p>
        </p:txBody>
      </p:sp>
      <p:sp>
        <p:nvSpPr>
          <p:cNvPr id="4" name="Slide Number Placeholder 3"/>
          <p:cNvSpPr>
            <a:spLocks noGrp="1"/>
          </p:cNvSpPr>
          <p:nvPr>
            <p:ph type="sldNum" sz="quarter" idx="5"/>
          </p:nvPr>
        </p:nvSpPr>
        <p:spPr/>
        <p:txBody>
          <a:bodyPr/>
          <a:lstStyle/>
          <a:p>
            <a:fld id="{F9562FE7-C75C-4247-861D-28DDB1BA33D8}" type="slidenum">
              <a:rPr lang="en-GB" smtClean="0"/>
              <a:t>12</a:t>
            </a:fld>
            <a:endParaRPr lang="en-GB"/>
          </a:p>
        </p:txBody>
      </p:sp>
    </p:spTree>
    <p:extLst>
      <p:ext uri="{BB962C8B-B14F-4D97-AF65-F5344CB8AC3E}">
        <p14:creationId xmlns:p14="http://schemas.microsoft.com/office/powerpoint/2010/main" val="401149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ACWW work with The United Nations Economic and Social Council. With ECOSOC, we have access to critically important mechanisms such as the Commission on the Status of Women, the High-Level Political Forum on Sustainable Development, the Human Rights Council, and other processes</a:t>
            </a:r>
          </a:p>
          <a:p>
            <a:endParaRPr lang="en-GB" dirty="0"/>
          </a:p>
          <a:p>
            <a:r>
              <a:rPr lang="en-GB" dirty="0"/>
              <a:t>The Food and Agriculture Organization of the United Nations. With the FAO, we advocate for the importance of family farming, women’s land rights, Indigenous seed protection, food security and food sovereignty.</a:t>
            </a:r>
          </a:p>
          <a:p>
            <a:endParaRPr lang="en-GB" dirty="0"/>
          </a:p>
          <a:p>
            <a:r>
              <a:rPr lang="en-GB" dirty="0"/>
              <a:t>ACWW is also a member of the NGO Major Group, one of the Major Groups and Other Stakeholders at the UN established as part of the 2030 Agenda. We work with likeminded organisations from around the world to advance our goals and ensure our 14 members are heard.</a:t>
            </a:r>
          </a:p>
          <a:p>
            <a:endParaRPr lang="en-GB" dirty="0"/>
          </a:p>
          <a:p>
            <a:r>
              <a:rPr lang="en-GB" dirty="0"/>
              <a:t>ACWW is an elected member of the NGO-UNESCO Liaison Committee for the 2020- 2022 mandate. We represent the more than 400 NGOs who hold Official Partnership status with UNESCO, and in 2021 ACWW chaired the 12th International Forum of NGOs in Official Partnership.</a:t>
            </a:r>
          </a:p>
          <a:p>
            <a:endParaRPr lang="en-GB" dirty="0"/>
          </a:p>
          <a:p>
            <a:r>
              <a:rPr lang="en-GB" dirty="0"/>
              <a:t>UN Education and Scientific Council. At UNESCO we advocate for equitable access to quality education at all levels for women in all their diversity, the importance of traditional and inherited knowledge, Indigenous languages, and global citizenship</a:t>
            </a:r>
          </a:p>
          <a:p>
            <a:endParaRPr lang="en-FR" dirty="0"/>
          </a:p>
        </p:txBody>
      </p:sp>
      <p:sp>
        <p:nvSpPr>
          <p:cNvPr id="4" name="Slide Number Placeholder 3"/>
          <p:cNvSpPr>
            <a:spLocks noGrp="1"/>
          </p:cNvSpPr>
          <p:nvPr>
            <p:ph type="sldNum" sz="quarter" idx="5"/>
          </p:nvPr>
        </p:nvSpPr>
        <p:spPr/>
        <p:txBody>
          <a:bodyPr/>
          <a:lstStyle/>
          <a:p>
            <a:fld id="{60382B8E-01A6-42D1-9252-C3BB64116141}" type="slidenum">
              <a:rPr lang="en-GB" smtClean="0"/>
              <a:t>13</a:t>
            </a:fld>
            <a:endParaRPr lang="en-GB"/>
          </a:p>
        </p:txBody>
      </p:sp>
    </p:spTree>
    <p:extLst>
      <p:ext uri="{BB962C8B-B14F-4D97-AF65-F5344CB8AC3E}">
        <p14:creationId xmlns:p14="http://schemas.microsoft.com/office/powerpoint/2010/main" val="28887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F70C-6D0C-E9DF-3112-F90DF8FBC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4711E4-1C6A-E3CB-5FF6-129CCD615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B4A64D-776B-DC78-B571-6679BD18169F}"/>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C49D559F-9D14-06F7-2E06-F89DEB96FA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1DEA8E-8767-3DA7-1A8D-AFD675181DB3}"/>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306951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7FC6-5115-D49B-6F8B-4185CD5074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6E79DB-1B2D-14DD-7124-79E3B07691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AC8754-2011-290C-4173-92E64DD30571}"/>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7AD55880-37A3-FD21-6DBB-F3D53DAF9A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E553A7-A505-61AF-8FBE-E43B40179DA6}"/>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1549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43E1B-9967-2651-9B04-28EF55D87F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4692D6-34D1-7897-EA84-3C0D690F6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B00728-19B7-B4A5-C11A-B51433486E13}"/>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73E260F2-E5B9-351C-257F-60B314A08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70287-A88A-3A1C-2D97-C49B127A4D0E}"/>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399283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Slide No 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3173FB6-4EBE-66F9-EE48-6580E21458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69575" y="317501"/>
            <a:ext cx="1206499" cy="1206499"/>
          </a:xfrm>
          <a:prstGeom prst="rect">
            <a:avLst/>
          </a:prstGeom>
        </p:spPr>
      </p:pic>
    </p:spTree>
    <p:extLst>
      <p:ext uri="{BB962C8B-B14F-4D97-AF65-F5344CB8AC3E}">
        <p14:creationId xmlns:p14="http://schemas.microsoft.com/office/powerpoint/2010/main" val="41422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F70C-6D0C-E9DF-3112-F90DF8FBC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4711E4-1C6A-E3CB-5FF6-129CCD615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B4A64D-776B-DC78-B571-6679BD18169F}"/>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C49D559F-9D14-06F7-2E06-F89DEB96FA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1DEA8E-8767-3DA7-1A8D-AFD675181DB3}"/>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63858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8B2B-CABA-D0F5-BA02-7B80E7FFFE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847A88-AC36-250B-C774-1965AE93B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FAFE49-DCDE-E53E-CD4C-9D54307C5B6D}"/>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71BC18DE-46F7-159F-5DB9-E7A1DB99D3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949345-B46B-7E37-7DD6-92A6B998A179}"/>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5016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AC4A-AEAD-B630-01F5-D348247AD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F1A5AB-B16E-7D9C-E99B-4485F9DD6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F1D0D-E036-F39C-F669-E9FB3464DBC5}"/>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A8E1AFFF-0E24-8886-6166-4276B56E37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7D9199-6497-B50A-93B4-ACCB1E5F83B9}"/>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95523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0E38-E76D-FA59-FE1D-B8AA3A17F5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64F4B6-3DD1-5A46-A904-D8DBBA6E7B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9BDC83-C92A-392A-1CA0-6128FC983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6B0D67-DFDF-EC19-63F6-F9038367DF70}"/>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6" name="Footer Placeholder 5">
            <a:extLst>
              <a:ext uri="{FF2B5EF4-FFF2-40B4-BE49-F238E27FC236}">
                <a16:creationId xmlns:a16="http://schemas.microsoft.com/office/drawing/2014/main" id="{68118E0D-8F23-335F-EB80-69AC5F5808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802699-E983-7DD6-F3F2-947FE5E1E080}"/>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303826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9680-12D0-02CE-BBDC-6DA7459D5D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C92628-2177-63E2-B331-DB24C1528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4A501-2898-F251-7BF2-0F9D8538B4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E4B652-A368-1875-08FF-A55E5D9BCA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A5A4-B7AB-EBF9-5D8C-5BE11B93C4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F772D5-9DB4-F04B-2D80-205DC4243933}"/>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8" name="Footer Placeholder 7">
            <a:extLst>
              <a:ext uri="{FF2B5EF4-FFF2-40B4-BE49-F238E27FC236}">
                <a16:creationId xmlns:a16="http://schemas.microsoft.com/office/drawing/2014/main" id="{DF80D142-9FAB-DA9C-0D92-293A82D1D4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89434C-70D4-0800-7157-573E54B7294C}"/>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761453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E863-4732-26EE-CCD1-594D44130B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A6C46D-954D-8237-9E0B-0F49079E5BB2}"/>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4" name="Footer Placeholder 3">
            <a:extLst>
              <a:ext uri="{FF2B5EF4-FFF2-40B4-BE49-F238E27FC236}">
                <a16:creationId xmlns:a16="http://schemas.microsoft.com/office/drawing/2014/main" id="{BCAA2490-D6B6-0570-74F5-12317B0F7C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481175-CDEA-1382-CD08-F4310CDDF700}"/>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363118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17BFD-19C4-032A-4422-2635DE20568F}"/>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3" name="Footer Placeholder 2">
            <a:extLst>
              <a:ext uri="{FF2B5EF4-FFF2-40B4-BE49-F238E27FC236}">
                <a16:creationId xmlns:a16="http://schemas.microsoft.com/office/drawing/2014/main" id="{655AD649-AE68-4170-4FE0-1149A5EC3F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D0F37F-64C7-A9CB-0300-D722FE33BEAA}"/>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255388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6E83-41C1-81B1-565D-1DEC54B9A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BA00D1-80D1-D810-1873-37CE78426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2616A5-F6F0-859F-F28E-99339A0A6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76720-3EC0-26F3-75B5-43098CBD2600}"/>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6" name="Footer Placeholder 5">
            <a:extLst>
              <a:ext uri="{FF2B5EF4-FFF2-40B4-BE49-F238E27FC236}">
                <a16:creationId xmlns:a16="http://schemas.microsoft.com/office/drawing/2014/main" id="{C7F8E316-982C-E9B6-1CF8-ED5DE0D0F1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6C7266-A207-42FB-D863-AF8B0505804A}"/>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3468644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E8F3-E746-81AF-DB62-F24899564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97C23F-B2F2-8218-1162-132835EF1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223521-8D9D-30C6-EBE8-A1BBC0FA3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69C87-22D3-A1F1-3600-BCB5AFADB9F3}"/>
              </a:ext>
            </a:extLst>
          </p:cNvPr>
          <p:cNvSpPr>
            <a:spLocks noGrp="1"/>
          </p:cNvSpPr>
          <p:nvPr>
            <p:ph type="dt" sz="half" idx="10"/>
          </p:nvPr>
        </p:nvSpPr>
        <p:spPr/>
        <p:txBody>
          <a:bodyPr/>
          <a:lstStyle/>
          <a:p>
            <a:fld id="{E8475AC7-F3B7-4A93-9809-69157E35CC2D}" type="datetimeFigureOut">
              <a:rPr lang="en-GB" smtClean="0"/>
              <a:t>24/11/2023</a:t>
            </a:fld>
            <a:endParaRPr lang="en-GB"/>
          </a:p>
        </p:txBody>
      </p:sp>
      <p:sp>
        <p:nvSpPr>
          <p:cNvPr id="6" name="Footer Placeholder 5">
            <a:extLst>
              <a:ext uri="{FF2B5EF4-FFF2-40B4-BE49-F238E27FC236}">
                <a16:creationId xmlns:a16="http://schemas.microsoft.com/office/drawing/2014/main" id="{48C55F65-D963-FAB6-4521-A60EADBDA6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FE39AA-6D20-D8FD-EDEB-0639FFAC15C5}"/>
              </a:ext>
            </a:extLst>
          </p:cNvPr>
          <p:cNvSpPr>
            <a:spLocks noGrp="1"/>
          </p:cNvSpPr>
          <p:nvPr>
            <p:ph type="sldNum" sz="quarter" idx="12"/>
          </p:nvPr>
        </p:nvSpPr>
        <p:spPr/>
        <p:txBody>
          <a:bodyPr/>
          <a:lstStyle/>
          <a:p>
            <a:fld id="{F9FCC907-53B6-45CB-BDC0-C4686F0C1099}" type="slidenum">
              <a:rPr lang="en-GB" smtClean="0"/>
              <a:t>‹#›</a:t>
            </a:fld>
            <a:endParaRPr lang="en-GB"/>
          </a:p>
        </p:txBody>
      </p:sp>
    </p:spTree>
    <p:extLst>
      <p:ext uri="{BB962C8B-B14F-4D97-AF65-F5344CB8AC3E}">
        <p14:creationId xmlns:p14="http://schemas.microsoft.com/office/powerpoint/2010/main" val="71665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1D612-2BAA-D907-2081-8B8E79A07D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62C35F-1487-348A-A3CB-687126366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EB574-53CF-5203-D3AA-9E9A9075CA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75AC7-F3B7-4A93-9809-69157E35CC2D}" type="datetimeFigureOut">
              <a:rPr lang="en-GB" smtClean="0"/>
              <a:t>24/11/2023</a:t>
            </a:fld>
            <a:endParaRPr lang="en-GB"/>
          </a:p>
        </p:txBody>
      </p:sp>
      <p:sp>
        <p:nvSpPr>
          <p:cNvPr id="5" name="Footer Placeholder 4">
            <a:extLst>
              <a:ext uri="{FF2B5EF4-FFF2-40B4-BE49-F238E27FC236}">
                <a16:creationId xmlns:a16="http://schemas.microsoft.com/office/drawing/2014/main" id="{120E1F59-E6A3-98B1-84A2-9ED42945F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00EDF1-93FC-2F96-2950-887F12F96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CC907-53B6-45CB-BDC0-C4686F0C1099}" type="slidenum">
              <a:rPr lang="en-GB" smtClean="0"/>
              <a:t>‹#›</a:t>
            </a:fld>
            <a:endParaRPr lang="en-GB"/>
          </a:p>
        </p:txBody>
      </p:sp>
    </p:spTree>
    <p:extLst>
      <p:ext uri="{BB962C8B-B14F-4D97-AF65-F5344CB8AC3E}">
        <p14:creationId xmlns:p14="http://schemas.microsoft.com/office/powerpoint/2010/main" val="3815854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595D6-BA18-4814-BD3E-85511C1F0F12}"/>
              </a:ext>
            </a:extLst>
          </p:cNvPr>
          <p:cNvSpPr>
            <a:spLocks noGrp="1"/>
          </p:cNvSpPr>
          <p:nvPr>
            <p:ph type="title"/>
          </p:nvPr>
        </p:nvSpPr>
        <p:spPr>
          <a:xfrm>
            <a:off x="615236" y="136525"/>
            <a:ext cx="10116263" cy="1325563"/>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13E2AF-E122-4105-B6E6-9D8262889176}"/>
              </a:ext>
            </a:extLst>
          </p:cNvPr>
          <p:cNvSpPr>
            <a:spLocks noGrp="1"/>
          </p:cNvSpPr>
          <p:nvPr>
            <p:ph type="body" idx="1"/>
          </p:nvPr>
        </p:nvSpPr>
        <p:spPr>
          <a:xfrm>
            <a:off x="695325" y="1638794"/>
            <a:ext cx="10801350" cy="47175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3">
            <a:extLst>
              <a:ext uri="{FF2B5EF4-FFF2-40B4-BE49-F238E27FC236}">
                <a16:creationId xmlns:a16="http://schemas.microsoft.com/office/drawing/2014/main" id="{4A6CBD81-51AF-48FA-8D3B-18C5F247502F}"/>
              </a:ext>
            </a:extLst>
          </p:cNvPr>
          <p:cNvSpPr>
            <a:spLocks noGrp="1"/>
          </p:cNvSpPr>
          <p:nvPr>
            <p:ph type="ftr" sz="quarter" idx="3"/>
          </p:nvPr>
        </p:nvSpPr>
        <p:spPr>
          <a:xfrm>
            <a:off x="615237" y="6342908"/>
            <a:ext cx="4114800" cy="365125"/>
          </a:xfrm>
          <a:prstGeom prst="rect">
            <a:avLst/>
          </a:prstGeom>
        </p:spPr>
        <p:txBody>
          <a:bodyPr vert="horz" lIns="91440" tIns="45720" rIns="91440" bIns="45720" rtlCol="0" anchor="ctr"/>
          <a:lstStyle>
            <a:lvl1pPr algn="l">
              <a:defRPr sz="1400">
                <a:solidFill>
                  <a:schemeClr val="tx1">
                    <a:tint val="75000"/>
                  </a:schemeClr>
                </a:solidFill>
                <a:latin typeface="Segoe UI Light" panose="020B0502040204020203" pitchFamily="34" charset="0"/>
                <a:cs typeface="Segoe UI Light" panose="020B0502040204020203" pitchFamily="34" charset="0"/>
              </a:defRPr>
            </a:lvl1pPr>
          </a:lstStyle>
          <a:p>
            <a:endParaRPr lang="en-GB" dirty="0"/>
          </a:p>
        </p:txBody>
      </p:sp>
    </p:spTree>
    <p:extLst>
      <p:ext uri="{BB962C8B-B14F-4D97-AF65-F5344CB8AC3E}">
        <p14:creationId xmlns:p14="http://schemas.microsoft.com/office/powerpoint/2010/main" val="2869837943"/>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000" b="1" kern="1200">
          <a:solidFill>
            <a:srgbClr val="231F20"/>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231F2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231F20"/>
          </a:solidFill>
          <a:latin typeface="Segoe UI Semibold" panose="020B0702040204020203" pitchFamily="34" charset="0"/>
          <a:ea typeface="+mn-ea"/>
          <a:cs typeface="Segoe UI Semibold" panose="020B07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231F2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231F20"/>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31F2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guide id="3" pos="4974" userDrawn="1">
          <p15:clr>
            <a:srgbClr val="F26B43"/>
          </p15:clr>
        </p15:guide>
        <p15:guide id="4" orient="horz" pos="822" userDrawn="1">
          <p15:clr>
            <a:srgbClr val="F26B43"/>
          </p15:clr>
        </p15:guide>
        <p15:guide id="5" orient="horz" pos="3861" userDrawn="1">
          <p15:clr>
            <a:srgbClr val="F26B43"/>
          </p15:clr>
        </p15:guide>
        <p15:guide id="6" pos="2706" userDrawn="1">
          <p15:clr>
            <a:srgbClr val="F26B43"/>
          </p15:clr>
        </p15:guide>
        <p15:guide id="7" orient="horz" pos="1026" userDrawn="1">
          <p15:clr>
            <a:srgbClr val="F26B43"/>
          </p15:clr>
        </p15:guide>
        <p15:guide id="8" orient="horz" pos="3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5.jpeg"/><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7.pn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91DADD9-C704-4A14-961D-829B75880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
            <a:ext cx="12192000" cy="6857786"/>
          </a:xfrm>
          <a:prstGeom prst="rect">
            <a:avLst/>
          </a:prstGeom>
        </p:spPr>
      </p:pic>
      <p:sp>
        <p:nvSpPr>
          <p:cNvPr id="2" name="Rounded Rectangle 1">
            <a:extLst>
              <a:ext uri="{FF2B5EF4-FFF2-40B4-BE49-F238E27FC236}">
                <a16:creationId xmlns:a16="http://schemas.microsoft.com/office/drawing/2014/main" id="{5A638812-527C-7285-AC8C-15E84F6ABD2A}"/>
              </a:ext>
            </a:extLst>
          </p:cNvPr>
          <p:cNvSpPr/>
          <p:nvPr/>
        </p:nvSpPr>
        <p:spPr>
          <a:xfrm>
            <a:off x="1214438" y="2586038"/>
            <a:ext cx="9829800" cy="1614487"/>
          </a:xfrm>
          <a:prstGeom prst="roundRect">
            <a:avLst/>
          </a:prstGeom>
          <a:solidFill>
            <a:srgbClr val="FFF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 name="TextBox 3">
            <a:extLst>
              <a:ext uri="{FF2B5EF4-FFF2-40B4-BE49-F238E27FC236}">
                <a16:creationId xmlns:a16="http://schemas.microsoft.com/office/drawing/2014/main" id="{F4FDD268-99CE-D7B5-8956-111C1A140ED4}"/>
              </a:ext>
            </a:extLst>
          </p:cNvPr>
          <p:cNvSpPr txBox="1"/>
          <p:nvPr/>
        </p:nvSpPr>
        <p:spPr>
          <a:xfrm>
            <a:off x="156411" y="2362229"/>
            <a:ext cx="11694693" cy="2062103"/>
          </a:xfrm>
          <a:prstGeom prst="rect">
            <a:avLst/>
          </a:prstGeom>
          <a:noFill/>
        </p:spPr>
        <p:txBody>
          <a:bodyPr wrap="square" rtlCol="0">
            <a:spAutoFit/>
          </a:bodyPr>
          <a:lstStyle/>
          <a:p>
            <a:pPr algn="ctr"/>
            <a:r>
              <a:rPr lang="en-FR" sz="5600" dirty="0">
                <a:solidFill>
                  <a:srgbClr val="4B5A45"/>
                </a:solidFill>
              </a:rPr>
              <a:t>ACWW Update for RWNZ</a:t>
            </a:r>
          </a:p>
          <a:p>
            <a:pPr algn="ctr"/>
            <a:r>
              <a:rPr lang="en-FR" sz="3600" dirty="0">
                <a:solidFill>
                  <a:srgbClr val="4B5A45"/>
                </a:solidFill>
              </a:rPr>
              <a:t>by Claire Mahon</a:t>
            </a:r>
          </a:p>
          <a:p>
            <a:pPr algn="ctr"/>
            <a:r>
              <a:rPr lang="en-FR" sz="3600" dirty="0">
                <a:solidFill>
                  <a:srgbClr val="4B5A45"/>
                </a:solidFill>
              </a:rPr>
              <a:t>ACWW Board Member &amp; RWNZ Member</a:t>
            </a:r>
          </a:p>
        </p:txBody>
      </p:sp>
    </p:spTree>
    <p:extLst>
      <p:ext uri="{BB962C8B-B14F-4D97-AF65-F5344CB8AC3E}">
        <p14:creationId xmlns:p14="http://schemas.microsoft.com/office/powerpoint/2010/main" val="268165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10;&#10;Description automatically generated">
            <a:extLst>
              <a:ext uri="{FF2B5EF4-FFF2-40B4-BE49-F238E27FC236}">
                <a16:creationId xmlns:a16="http://schemas.microsoft.com/office/drawing/2014/main" id="{5798D3BF-6CB8-D34B-7782-8162D2C91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583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98DE1303-4B8A-E82B-7564-255FB14C8D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363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4FEBEF-E9E3-E762-BE66-9A944EEDD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3467080" cy="3428989"/>
          </a:xfrm>
          <a:prstGeom prst="rect">
            <a:avLst/>
          </a:prstGeom>
        </p:spPr>
      </p:pic>
      <p:pic>
        <p:nvPicPr>
          <p:cNvPr id="15" name="Picture 14">
            <a:extLst>
              <a:ext uri="{FF2B5EF4-FFF2-40B4-BE49-F238E27FC236}">
                <a16:creationId xmlns:a16="http://schemas.microsoft.com/office/drawing/2014/main" id="{613B78BF-42F5-27D1-F57B-677C29C2BD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7849" y="3428999"/>
            <a:ext cx="3834948" cy="3429001"/>
          </a:xfrm>
          <a:prstGeom prst="rect">
            <a:avLst/>
          </a:prstGeom>
        </p:spPr>
      </p:pic>
      <p:pic>
        <p:nvPicPr>
          <p:cNvPr id="9" name="Picture 8">
            <a:extLst>
              <a:ext uri="{FF2B5EF4-FFF2-40B4-BE49-F238E27FC236}">
                <a16:creationId xmlns:a16="http://schemas.microsoft.com/office/drawing/2014/main" id="{20B6C848-1654-921F-1273-6312068BAE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67100" y="10"/>
            <a:ext cx="3848100" cy="6857990"/>
          </a:xfrm>
          <a:prstGeom prst="rect">
            <a:avLst/>
          </a:prstGeom>
        </p:spPr>
      </p:pic>
      <p:pic>
        <p:nvPicPr>
          <p:cNvPr id="10" name="Picture 9">
            <a:extLst>
              <a:ext uri="{FF2B5EF4-FFF2-40B4-BE49-F238E27FC236}">
                <a16:creationId xmlns:a16="http://schemas.microsoft.com/office/drawing/2014/main" id="{49E45864-6E10-AEB2-E5A7-C68E860516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15180" y="1782767"/>
            <a:ext cx="4876800" cy="2692401"/>
          </a:xfrm>
          <a:prstGeom prst="rect">
            <a:avLst/>
          </a:prstGeom>
        </p:spPr>
      </p:pic>
      <p:pic>
        <p:nvPicPr>
          <p:cNvPr id="17" name="Picture 16" descr="A green background with white text&#10;&#10;Description automatically generated">
            <a:extLst>
              <a:ext uri="{FF2B5EF4-FFF2-40B4-BE49-F238E27FC236}">
                <a16:creationId xmlns:a16="http://schemas.microsoft.com/office/drawing/2014/main" id="{4D51B2E3-36FE-00B6-D20A-D3726012CA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7099" y="4453312"/>
            <a:ext cx="8724881" cy="2409619"/>
          </a:xfrm>
          <a:prstGeom prst="rect">
            <a:avLst/>
          </a:prstGeom>
        </p:spPr>
      </p:pic>
      <p:pic>
        <p:nvPicPr>
          <p:cNvPr id="23" name="Picture 22" descr="A black text on a white background&#10;&#10;Description automatically generated">
            <a:extLst>
              <a:ext uri="{FF2B5EF4-FFF2-40B4-BE49-F238E27FC236}">
                <a16:creationId xmlns:a16="http://schemas.microsoft.com/office/drawing/2014/main" id="{08842021-DBC7-6D5A-0EC6-8C5FB2F207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5237" y="64537"/>
            <a:ext cx="4314825" cy="711724"/>
          </a:xfrm>
          <a:prstGeom prst="rect">
            <a:avLst/>
          </a:prstGeom>
        </p:spPr>
      </p:pic>
      <p:pic>
        <p:nvPicPr>
          <p:cNvPr id="25" name="Picture 24" descr="A black text on a white background&#10;&#10;Description automatically generated">
            <a:extLst>
              <a:ext uri="{FF2B5EF4-FFF2-40B4-BE49-F238E27FC236}">
                <a16:creationId xmlns:a16="http://schemas.microsoft.com/office/drawing/2014/main" id="{6E18EC7A-BB16-4BDB-8C64-15B41A20AC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0896" y="663254"/>
            <a:ext cx="1713943" cy="492899"/>
          </a:xfrm>
          <a:prstGeom prst="rect">
            <a:avLst/>
          </a:prstGeom>
        </p:spPr>
      </p:pic>
      <p:pic>
        <p:nvPicPr>
          <p:cNvPr id="27" name="Picture 26" descr="A close up of a logo&#10;&#10;Description automatically generated">
            <a:extLst>
              <a:ext uri="{FF2B5EF4-FFF2-40B4-BE49-F238E27FC236}">
                <a16:creationId xmlns:a16="http://schemas.microsoft.com/office/drawing/2014/main" id="{40E32BFD-51E3-D1E1-DA3F-B1B298DB33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15180" y="1156153"/>
            <a:ext cx="4891088" cy="713522"/>
          </a:xfrm>
          <a:prstGeom prst="rect">
            <a:avLst/>
          </a:prstGeom>
        </p:spPr>
      </p:pic>
    </p:spTree>
    <p:extLst>
      <p:ext uri="{BB962C8B-B14F-4D97-AF65-F5344CB8AC3E}">
        <p14:creationId xmlns:p14="http://schemas.microsoft.com/office/powerpoint/2010/main" val="82904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C7D9D-18B8-D659-20DC-FF5460371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694" y="193271"/>
            <a:ext cx="10301287" cy="6471457"/>
          </a:xfrm>
          <a:prstGeom prst="rect">
            <a:avLst/>
          </a:prstGeom>
        </p:spPr>
      </p:pic>
      <p:sp>
        <p:nvSpPr>
          <p:cNvPr id="8" name="Rectangle 7">
            <a:extLst>
              <a:ext uri="{FF2B5EF4-FFF2-40B4-BE49-F238E27FC236}">
                <a16:creationId xmlns:a16="http://schemas.microsoft.com/office/drawing/2014/main" id="{BD590F59-874D-D1D9-6EA9-3C3532576DA3}"/>
              </a:ext>
            </a:extLst>
          </p:cNvPr>
          <p:cNvSpPr/>
          <p:nvPr/>
        </p:nvSpPr>
        <p:spPr>
          <a:xfrm>
            <a:off x="8658225" y="685801"/>
            <a:ext cx="2500314" cy="310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0" name="Rectangle 9">
            <a:extLst>
              <a:ext uri="{FF2B5EF4-FFF2-40B4-BE49-F238E27FC236}">
                <a16:creationId xmlns:a16="http://schemas.microsoft.com/office/drawing/2014/main" id="{AD1E22C9-4156-1992-3586-60621868D5F2}"/>
              </a:ext>
            </a:extLst>
          </p:cNvPr>
          <p:cNvSpPr/>
          <p:nvPr/>
        </p:nvSpPr>
        <p:spPr>
          <a:xfrm>
            <a:off x="10084762" y="3514283"/>
            <a:ext cx="1807370" cy="1067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6" name="Rectangle 15">
            <a:extLst>
              <a:ext uri="{FF2B5EF4-FFF2-40B4-BE49-F238E27FC236}">
                <a16:creationId xmlns:a16="http://schemas.microsoft.com/office/drawing/2014/main" id="{72FCD9C5-44DB-D8FB-E773-EB005E264A7F}"/>
              </a:ext>
            </a:extLst>
          </p:cNvPr>
          <p:cNvSpPr/>
          <p:nvPr/>
        </p:nvSpPr>
        <p:spPr>
          <a:xfrm>
            <a:off x="763188" y="3505940"/>
            <a:ext cx="2078832" cy="1166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7" name="Rectangle 16">
            <a:extLst>
              <a:ext uri="{FF2B5EF4-FFF2-40B4-BE49-F238E27FC236}">
                <a16:creationId xmlns:a16="http://schemas.microsoft.com/office/drawing/2014/main" id="{7931025B-52A5-9B8A-81FF-2CE31EECAEFE}"/>
              </a:ext>
            </a:extLst>
          </p:cNvPr>
          <p:cNvSpPr/>
          <p:nvPr/>
        </p:nvSpPr>
        <p:spPr>
          <a:xfrm>
            <a:off x="1533531" y="690229"/>
            <a:ext cx="2986087" cy="3238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Rectangle 8">
            <a:extLst>
              <a:ext uri="{FF2B5EF4-FFF2-40B4-BE49-F238E27FC236}">
                <a16:creationId xmlns:a16="http://schemas.microsoft.com/office/drawing/2014/main" id="{DD2F9020-2815-8B9F-0555-F793329D13AF}"/>
              </a:ext>
            </a:extLst>
          </p:cNvPr>
          <p:cNvSpPr/>
          <p:nvPr/>
        </p:nvSpPr>
        <p:spPr>
          <a:xfrm>
            <a:off x="9427364" y="3090602"/>
            <a:ext cx="2640812" cy="1067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pic>
        <p:nvPicPr>
          <p:cNvPr id="14" name="Picture 2">
            <a:extLst>
              <a:ext uri="{FF2B5EF4-FFF2-40B4-BE49-F238E27FC236}">
                <a16:creationId xmlns:a16="http://schemas.microsoft.com/office/drawing/2014/main" id="{337B0CC6-C508-C871-1A79-633E947183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37994" y="2453683"/>
            <a:ext cx="36957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een rectangular sign with white text&#10;&#10;Description automatically generated">
            <a:extLst>
              <a:ext uri="{FF2B5EF4-FFF2-40B4-BE49-F238E27FC236}">
                <a16:creationId xmlns:a16="http://schemas.microsoft.com/office/drawing/2014/main" id="{E751822A-BCF3-6248-B1D6-51E765B99E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328333" cy="6858000"/>
          </a:xfrm>
          <a:prstGeom prst="rect">
            <a:avLst/>
          </a:prstGeom>
        </p:spPr>
      </p:pic>
      <p:sp>
        <p:nvSpPr>
          <p:cNvPr id="22" name="Rectangle 21">
            <a:extLst>
              <a:ext uri="{FF2B5EF4-FFF2-40B4-BE49-F238E27FC236}">
                <a16:creationId xmlns:a16="http://schemas.microsoft.com/office/drawing/2014/main" id="{C7552607-9BEC-3E9E-DA4B-894954B7237B}"/>
              </a:ext>
            </a:extLst>
          </p:cNvPr>
          <p:cNvSpPr/>
          <p:nvPr/>
        </p:nvSpPr>
        <p:spPr>
          <a:xfrm>
            <a:off x="11158539" y="685801"/>
            <a:ext cx="600074" cy="232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1" name="Picture 10">
            <a:extLst>
              <a:ext uri="{FF2B5EF4-FFF2-40B4-BE49-F238E27FC236}">
                <a16:creationId xmlns:a16="http://schemas.microsoft.com/office/drawing/2014/main" id="{7ED94597-2E35-8B9E-DA4A-732B2C22DF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18493" y="603083"/>
            <a:ext cx="3240120" cy="1620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ED24791-ABF2-F936-C00D-8D9F6AFA454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84584" y="3707827"/>
            <a:ext cx="3147910" cy="1573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GO-UNESCO Liaison Committee">
            <a:extLst>
              <a:ext uri="{FF2B5EF4-FFF2-40B4-BE49-F238E27FC236}">
                <a16:creationId xmlns:a16="http://schemas.microsoft.com/office/drawing/2014/main" id="{DFF0F6EE-694D-72EC-4746-51FD0A9D25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88405" y="1907525"/>
            <a:ext cx="2372576" cy="774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7E3266DC-B377-DC65-0501-DB764957274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43004" y="2445444"/>
            <a:ext cx="36957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355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pic>
        <p:nvPicPr>
          <p:cNvPr id="12" name="Picture 11" descr="A poster with a hand and text&#10;&#10;Description automatically generated">
            <a:extLst>
              <a:ext uri="{FF2B5EF4-FFF2-40B4-BE49-F238E27FC236}">
                <a16:creationId xmlns:a16="http://schemas.microsoft.com/office/drawing/2014/main" id="{5CF0EE5A-6654-9ECA-23D1-E1AFA4106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646" y="0"/>
            <a:ext cx="6869354" cy="6858000"/>
          </a:xfrm>
          <a:prstGeom prst="rect">
            <a:avLst/>
          </a:prstGeom>
        </p:spPr>
      </p:pic>
      <p:pic>
        <p:nvPicPr>
          <p:cNvPr id="14" name="Picture 13" descr="A white background with orange text&#10;&#10;Description automatically generated">
            <a:extLst>
              <a:ext uri="{FF2B5EF4-FFF2-40B4-BE49-F238E27FC236}">
                <a16:creationId xmlns:a16="http://schemas.microsoft.com/office/drawing/2014/main" id="{F77B0E2C-835A-24D9-BC0A-BA569FA0A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0" y="3429000"/>
            <a:ext cx="5196682" cy="2645583"/>
          </a:xfrm>
          <a:prstGeom prst="rect">
            <a:avLst/>
          </a:prstGeom>
        </p:spPr>
      </p:pic>
      <p:pic>
        <p:nvPicPr>
          <p:cNvPr id="16" name="Picture 15" descr="A white text on a white background&#10;&#10;Description automatically generated">
            <a:extLst>
              <a:ext uri="{FF2B5EF4-FFF2-40B4-BE49-F238E27FC236}">
                <a16:creationId xmlns:a16="http://schemas.microsoft.com/office/drawing/2014/main" id="{8B6FA455-A33F-2910-4252-B502627E5E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40" y="938923"/>
            <a:ext cx="5196682" cy="2490077"/>
          </a:xfrm>
          <a:prstGeom prst="rect">
            <a:avLst/>
          </a:prstGeom>
        </p:spPr>
      </p:pic>
    </p:spTree>
    <p:extLst>
      <p:ext uri="{BB962C8B-B14F-4D97-AF65-F5344CB8AC3E}">
        <p14:creationId xmlns:p14="http://schemas.microsoft.com/office/powerpoint/2010/main" val="377370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message&#10;&#10;Description automatically generated">
            <a:extLst>
              <a:ext uri="{FF2B5EF4-FFF2-40B4-BE49-F238E27FC236}">
                <a16:creationId xmlns:a16="http://schemas.microsoft.com/office/drawing/2014/main" id="{0E2A25BE-EED7-8875-214A-5610B4134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87" y="0"/>
            <a:ext cx="2600239" cy="6858000"/>
          </a:xfrm>
          <a:prstGeom prst="rect">
            <a:avLst/>
          </a:prstGeom>
        </p:spPr>
      </p:pic>
      <p:pic>
        <p:nvPicPr>
          <p:cNvPr id="17" name="Picture 16" descr="A green background with white text&#10;&#10;Description automatically generated">
            <a:extLst>
              <a:ext uri="{FF2B5EF4-FFF2-40B4-BE49-F238E27FC236}">
                <a16:creationId xmlns:a16="http://schemas.microsoft.com/office/drawing/2014/main" id="{AB8D772B-02CD-F37A-A5D7-0887783E65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5079" y="4199021"/>
            <a:ext cx="7603958" cy="2601353"/>
          </a:xfrm>
          <a:prstGeom prst="rect">
            <a:avLst/>
          </a:prstGeom>
        </p:spPr>
      </p:pic>
      <p:pic>
        <p:nvPicPr>
          <p:cNvPr id="15" name="Picture 14" descr="A green background with white text&#10;&#10;Description automatically generated">
            <a:extLst>
              <a:ext uri="{FF2B5EF4-FFF2-40B4-BE49-F238E27FC236}">
                <a16:creationId xmlns:a16="http://schemas.microsoft.com/office/drawing/2014/main" id="{681BD970-A08D-30FC-35FC-EAAA0A439D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5079" y="3298716"/>
            <a:ext cx="7603958" cy="1050468"/>
          </a:xfrm>
          <a:prstGeom prst="rect">
            <a:avLst/>
          </a:prstGeom>
        </p:spPr>
      </p:pic>
      <p:pic>
        <p:nvPicPr>
          <p:cNvPr id="1026" name="Picture 2">
            <a:extLst>
              <a:ext uri="{FF2B5EF4-FFF2-40B4-BE49-F238E27FC236}">
                <a16:creationId xmlns:a16="http://schemas.microsoft.com/office/drawing/2014/main" id="{236FED77-45A6-A0FD-5535-B41248398D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6346" y="57626"/>
            <a:ext cx="6482176" cy="32410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erson with short hair wearing glasses&#10;&#10;Description automatically generated">
            <a:extLst>
              <a:ext uri="{FF2B5EF4-FFF2-40B4-BE49-F238E27FC236}">
                <a16:creationId xmlns:a16="http://schemas.microsoft.com/office/drawing/2014/main" id="{4609C2D4-0C12-2EC8-0815-8929B6997E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56650" y="3292282"/>
            <a:ext cx="1961872" cy="3508092"/>
          </a:xfrm>
          <a:prstGeom prst="rect">
            <a:avLst/>
          </a:prstGeom>
        </p:spPr>
      </p:pic>
      <p:sp>
        <p:nvSpPr>
          <p:cNvPr id="4" name="TextBox 3">
            <a:extLst>
              <a:ext uri="{FF2B5EF4-FFF2-40B4-BE49-F238E27FC236}">
                <a16:creationId xmlns:a16="http://schemas.microsoft.com/office/drawing/2014/main" id="{C04E2573-B759-A219-C798-AF560A4C5CF2}"/>
              </a:ext>
            </a:extLst>
          </p:cNvPr>
          <p:cNvSpPr txBox="1"/>
          <p:nvPr/>
        </p:nvSpPr>
        <p:spPr>
          <a:xfrm>
            <a:off x="2695079" y="341308"/>
            <a:ext cx="2785992" cy="2616101"/>
          </a:xfrm>
          <a:prstGeom prst="rect">
            <a:avLst/>
          </a:prstGeom>
          <a:noFill/>
        </p:spPr>
        <p:txBody>
          <a:bodyPr wrap="square" rtlCol="0">
            <a:spAutoFit/>
          </a:bodyPr>
          <a:lstStyle/>
          <a:p>
            <a:pPr algn="ctr"/>
            <a:r>
              <a:rPr lang="en-FR" sz="2000" b="1" dirty="0">
                <a:solidFill>
                  <a:srgbClr val="4B5A45"/>
                </a:solidFill>
              </a:rPr>
              <a:t>ACWW Coordinators</a:t>
            </a:r>
          </a:p>
          <a:p>
            <a:pPr algn="ctr"/>
            <a:r>
              <a:rPr lang="en-FR" sz="2000" b="1" dirty="0">
                <a:solidFill>
                  <a:srgbClr val="4B5A45"/>
                </a:solidFill>
              </a:rPr>
              <a:t>for Member Societies</a:t>
            </a:r>
          </a:p>
          <a:p>
            <a:pPr algn="ctr"/>
            <a:endParaRPr lang="en-FR" sz="1200" b="1" dirty="0">
              <a:solidFill>
                <a:srgbClr val="4B5A45"/>
              </a:solidFill>
            </a:endParaRPr>
          </a:p>
          <a:p>
            <a:pPr algn="ctr"/>
            <a:r>
              <a:rPr lang="en-FR" sz="1600" b="1" dirty="0">
                <a:solidFill>
                  <a:srgbClr val="4B5A45"/>
                </a:solidFill>
              </a:rPr>
              <a:t>RWNZ </a:t>
            </a:r>
            <a:r>
              <a:rPr lang="en-GB" sz="1600" b="1" dirty="0">
                <a:solidFill>
                  <a:srgbClr val="4B5A45"/>
                </a:solidFill>
              </a:rPr>
              <a:t>Southland Interprovincial</a:t>
            </a:r>
            <a:r>
              <a:rPr lang="en-FR" sz="1600" b="1" dirty="0">
                <a:solidFill>
                  <a:srgbClr val="4B5A45"/>
                </a:solidFill>
              </a:rPr>
              <a:t>: Ann Irving</a:t>
            </a:r>
          </a:p>
          <a:p>
            <a:pPr algn="ctr"/>
            <a:endParaRPr lang="en-GB" sz="1600" b="1" dirty="0">
              <a:solidFill>
                <a:srgbClr val="4B5A45"/>
              </a:solidFill>
            </a:endParaRPr>
          </a:p>
          <a:p>
            <a:pPr algn="ctr"/>
            <a:r>
              <a:rPr lang="en-GB" sz="1600" b="1" dirty="0">
                <a:solidFill>
                  <a:srgbClr val="4B5A45"/>
                </a:solidFill>
              </a:rPr>
              <a:t>TBD: RWNZ Head Office</a:t>
            </a:r>
            <a:r>
              <a:rPr lang="en-FR" sz="1600" b="1" dirty="0">
                <a:solidFill>
                  <a:srgbClr val="4B5A45"/>
                </a:solidFill>
              </a:rPr>
              <a:t> </a:t>
            </a:r>
          </a:p>
          <a:p>
            <a:pPr algn="ctr"/>
            <a:r>
              <a:rPr lang="en-GB" sz="1600" b="1" dirty="0">
                <a:solidFill>
                  <a:srgbClr val="4B5A45"/>
                </a:solidFill>
              </a:rPr>
              <a:t>RWNZ South Canterbury</a:t>
            </a:r>
          </a:p>
          <a:p>
            <a:pPr algn="ctr"/>
            <a:r>
              <a:rPr lang="en-GB" sz="1600" b="1" dirty="0">
                <a:solidFill>
                  <a:srgbClr val="4B5A45"/>
                </a:solidFill>
              </a:rPr>
              <a:t>RWNZ Taranaki Area Branch</a:t>
            </a:r>
          </a:p>
          <a:p>
            <a:pPr algn="ctr"/>
            <a:r>
              <a:rPr lang="en-GB" sz="1600" b="1" dirty="0">
                <a:solidFill>
                  <a:srgbClr val="4B5A45"/>
                </a:solidFill>
              </a:rPr>
              <a:t>RWNZ Rimanui Branch</a:t>
            </a:r>
          </a:p>
        </p:txBody>
      </p:sp>
    </p:spTree>
    <p:extLst>
      <p:ext uri="{BB962C8B-B14F-4D97-AF65-F5344CB8AC3E}">
        <p14:creationId xmlns:p14="http://schemas.microsoft.com/office/powerpoint/2010/main" val="2900493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182B5F-8BDA-EB43-71D1-C51BC3B8F5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695" y="3013849"/>
            <a:ext cx="4308242" cy="2577076"/>
          </a:xfrm>
          <a:prstGeom prst="rect">
            <a:avLst/>
          </a:prstGeom>
        </p:spPr>
      </p:pic>
      <p:sp>
        <p:nvSpPr>
          <p:cNvPr id="5" name="Rounded Rectangle 4">
            <a:extLst>
              <a:ext uri="{FF2B5EF4-FFF2-40B4-BE49-F238E27FC236}">
                <a16:creationId xmlns:a16="http://schemas.microsoft.com/office/drawing/2014/main" id="{B0B2D248-0343-9DFD-1760-044FC519B72B}"/>
              </a:ext>
            </a:extLst>
          </p:cNvPr>
          <p:cNvSpPr/>
          <p:nvPr/>
        </p:nvSpPr>
        <p:spPr>
          <a:xfrm>
            <a:off x="954690" y="3246604"/>
            <a:ext cx="2704340" cy="1982622"/>
          </a:xfrm>
          <a:prstGeom prst="roundRect">
            <a:avLst/>
          </a:prstGeom>
          <a:solidFill>
            <a:srgbClr val="BC6C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TextBox 2">
            <a:extLst>
              <a:ext uri="{FF2B5EF4-FFF2-40B4-BE49-F238E27FC236}">
                <a16:creationId xmlns:a16="http://schemas.microsoft.com/office/drawing/2014/main" id="{7699CE35-5218-3AA9-8D7F-97B7DF974BF3}"/>
              </a:ext>
            </a:extLst>
          </p:cNvPr>
          <p:cNvSpPr txBox="1"/>
          <p:nvPr/>
        </p:nvSpPr>
        <p:spPr>
          <a:xfrm>
            <a:off x="700089" y="3800475"/>
            <a:ext cx="3417792" cy="1015663"/>
          </a:xfrm>
          <a:prstGeom prst="rect">
            <a:avLst/>
          </a:prstGeom>
          <a:noFill/>
        </p:spPr>
        <p:txBody>
          <a:bodyPr wrap="square" rtlCol="0">
            <a:spAutoFit/>
          </a:bodyPr>
          <a:lstStyle/>
          <a:p>
            <a:pPr algn="ctr"/>
            <a:r>
              <a:rPr lang="en-FR" sz="2000" b="1" dirty="0">
                <a:solidFill>
                  <a:schemeClr val="bg1"/>
                </a:solidFill>
              </a:rPr>
              <a:t>South Pacific Area Conference </a:t>
            </a:r>
          </a:p>
          <a:p>
            <a:pPr algn="ctr"/>
            <a:r>
              <a:rPr lang="en-GB" sz="2000" b="1" dirty="0">
                <a:solidFill>
                  <a:schemeClr val="bg1"/>
                </a:solidFill>
                <a:effectLst/>
              </a:rPr>
              <a:t>8 to 12 September 2024</a:t>
            </a:r>
            <a:endParaRPr lang="en-FR" sz="2000" b="1" dirty="0">
              <a:solidFill>
                <a:schemeClr val="bg1"/>
              </a:solidFill>
            </a:endParaRPr>
          </a:p>
          <a:p>
            <a:pPr algn="ctr"/>
            <a:r>
              <a:rPr lang="en-GB" sz="2000" b="1" dirty="0">
                <a:solidFill>
                  <a:schemeClr val="bg1"/>
                </a:solidFill>
                <a:effectLst/>
              </a:rPr>
              <a:t>Griffith, NSW, Australia</a:t>
            </a:r>
            <a:endParaRPr lang="en-GB" sz="1100" b="1" dirty="0">
              <a:solidFill>
                <a:schemeClr val="bg1"/>
              </a:solidFill>
              <a:effectLst/>
            </a:endParaRPr>
          </a:p>
        </p:txBody>
      </p:sp>
      <p:pic>
        <p:nvPicPr>
          <p:cNvPr id="7" name="Picture 6">
            <a:extLst>
              <a:ext uri="{FF2B5EF4-FFF2-40B4-BE49-F238E27FC236}">
                <a16:creationId xmlns:a16="http://schemas.microsoft.com/office/drawing/2014/main" id="{96588542-5579-091A-4C76-C6E44F7C1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1579" y="2800350"/>
            <a:ext cx="7175646" cy="4007018"/>
          </a:xfrm>
          <a:prstGeom prst="rect">
            <a:avLst/>
          </a:prstGeom>
        </p:spPr>
      </p:pic>
      <p:pic>
        <p:nvPicPr>
          <p:cNvPr id="9" name="Picture 8">
            <a:extLst>
              <a:ext uri="{FF2B5EF4-FFF2-40B4-BE49-F238E27FC236}">
                <a16:creationId xmlns:a16="http://schemas.microsoft.com/office/drawing/2014/main" id="{A342CC47-A233-943A-BE4B-6D7E587CDE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65428" y="0"/>
            <a:ext cx="4013200" cy="2895600"/>
          </a:xfrm>
          <a:prstGeom prst="rect">
            <a:avLst/>
          </a:prstGeom>
        </p:spPr>
      </p:pic>
      <p:sp>
        <p:nvSpPr>
          <p:cNvPr id="10" name="TextBox 9">
            <a:extLst>
              <a:ext uri="{FF2B5EF4-FFF2-40B4-BE49-F238E27FC236}">
                <a16:creationId xmlns:a16="http://schemas.microsoft.com/office/drawing/2014/main" id="{4D475026-1A86-1A40-AE3A-68F17F148676}"/>
              </a:ext>
            </a:extLst>
          </p:cNvPr>
          <p:cNvSpPr txBox="1"/>
          <p:nvPr/>
        </p:nvSpPr>
        <p:spPr>
          <a:xfrm>
            <a:off x="801751" y="1003980"/>
            <a:ext cx="6272212" cy="1015663"/>
          </a:xfrm>
          <a:prstGeom prst="rect">
            <a:avLst/>
          </a:prstGeom>
          <a:noFill/>
        </p:spPr>
        <p:txBody>
          <a:bodyPr wrap="square" rtlCol="0">
            <a:spAutoFit/>
          </a:bodyPr>
          <a:lstStyle/>
          <a:p>
            <a:r>
              <a:rPr lang="en-FR" sz="6000" dirty="0"/>
              <a:t>See you soon ... </a:t>
            </a:r>
          </a:p>
        </p:txBody>
      </p:sp>
      <p:sp>
        <p:nvSpPr>
          <p:cNvPr id="11" name="Oval 10">
            <a:extLst>
              <a:ext uri="{FF2B5EF4-FFF2-40B4-BE49-F238E27FC236}">
                <a16:creationId xmlns:a16="http://schemas.microsoft.com/office/drawing/2014/main" id="{C2FCFB8C-C319-E4E8-A6AC-25CB5F3449BC}"/>
              </a:ext>
            </a:extLst>
          </p:cNvPr>
          <p:cNvSpPr/>
          <p:nvPr/>
        </p:nvSpPr>
        <p:spPr>
          <a:xfrm>
            <a:off x="9029701" y="1003980"/>
            <a:ext cx="2000250" cy="867683"/>
          </a:xfrm>
          <a:prstGeom prst="ellipse">
            <a:avLst/>
          </a:prstGeom>
          <a:solidFill>
            <a:srgbClr val="DEA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Box 14">
            <a:extLst>
              <a:ext uri="{FF2B5EF4-FFF2-40B4-BE49-F238E27FC236}">
                <a16:creationId xmlns:a16="http://schemas.microsoft.com/office/drawing/2014/main" id="{DE34A614-F3A9-7413-D54C-29A055A0AD3A}"/>
              </a:ext>
            </a:extLst>
          </p:cNvPr>
          <p:cNvSpPr txBox="1"/>
          <p:nvPr/>
        </p:nvSpPr>
        <p:spPr>
          <a:xfrm>
            <a:off x="8871878" y="929789"/>
            <a:ext cx="2400300" cy="1200329"/>
          </a:xfrm>
          <a:prstGeom prst="rect">
            <a:avLst/>
          </a:prstGeom>
          <a:noFill/>
        </p:spPr>
        <p:txBody>
          <a:bodyPr wrap="square" rtlCol="0">
            <a:spAutoFit/>
          </a:bodyPr>
          <a:lstStyle/>
          <a:p>
            <a:pPr algn="ctr"/>
            <a:r>
              <a:rPr lang="en-GB" b="1" dirty="0">
                <a:solidFill>
                  <a:schemeClr val="bg1"/>
                </a:solidFill>
                <a:effectLst/>
              </a:rPr>
              <a:t>31st Triennial World Conference</a:t>
            </a:r>
          </a:p>
          <a:p>
            <a:pPr algn="ctr"/>
            <a:r>
              <a:rPr lang="en-GB" b="1" dirty="0">
                <a:solidFill>
                  <a:schemeClr val="bg1"/>
                </a:solidFill>
                <a:effectLst/>
              </a:rPr>
              <a:t>27 April to 1 May 2026 </a:t>
            </a:r>
          </a:p>
          <a:p>
            <a:pPr algn="ctr"/>
            <a:r>
              <a:rPr lang="en-GB" b="1" dirty="0">
                <a:solidFill>
                  <a:schemeClr val="bg1"/>
                </a:solidFill>
                <a:effectLst/>
              </a:rPr>
              <a:t>Ottawa, Canada</a:t>
            </a:r>
          </a:p>
        </p:txBody>
      </p:sp>
    </p:spTree>
    <p:extLst>
      <p:ext uri="{BB962C8B-B14F-4D97-AF65-F5344CB8AC3E}">
        <p14:creationId xmlns:p14="http://schemas.microsoft.com/office/powerpoint/2010/main" val="385050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5BA1E-C19C-CE75-7307-FB418599C301}"/>
              </a:ext>
            </a:extLst>
          </p:cNvPr>
          <p:cNvSpPr>
            <a:spLocks noGrp="1"/>
          </p:cNvSpPr>
          <p:nvPr>
            <p:ph type="ctrTitle"/>
          </p:nvPr>
        </p:nvSpPr>
        <p:spPr>
          <a:xfrm>
            <a:off x="299995" y="22149"/>
            <a:ext cx="4292215" cy="1330839"/>
          </a:xfrm>
        </p:spPr>
        <p:txBody>
          <a:bodyPr vert="horz" lIns="91440" tIns="45720" rIns="91440" bIns="45720" rtlCol="0" anchor="ctr">
            <a:normAutofit/>
          </a:bodyPr>
          <a:lstStyle/>
          <a:p>
            <a:pPr algn="l"/>
            <a:r>
              <a:rPr lang="en-US" sz="4400" b="1" dirty="0">
                <a:solidFill>
                  <a:srgbClr val="4B5A45"/>
                </a:solidFill>
              </a:rPr>
              <a:t>Support our work </a:t>
            </a:r>
          </a:p>
        </p:txBody>
      </p:sp>
      <p:sp>
        <p:nvSpPr>
          <p:cNvPr id="3" name="Subtitle 2">
            <a:extLst>
              <a:ext uri="{FF2B5EF4-FFF2-40B4-BE49-F238E27FC236}">
                <a16:creationId xmlns:a16="http://schemas.microsoft.com/office/drawing/2014/main" id="{053CB149-D709-8BAD-F022-9217E1068C12}"/>
              </a:ext>
            </a:extLst>
          </p:cNvPr>
          <p:cNvSpPr>
            <a:spLocks noGrp="1"/>
          </p:cNvSpPr>
          <p:nvPr>
            <p:ph type="subTitle" idx="1"/>
          </p:nvPr>
        </p:nvSpPr>
        <p:spPr>
          <a:xfrm>
            <a:off x="299995" y="1127377"/>
            <a:ext cx="5023697" cy="3908586"/>
          </a:xfrm>
          <a:noFill/>
        </p:spPr>
        <p:txBody>
          <a:bodyPr vert="horz" lIns="91440" tIns="45720" rIns="91440" bIns="45720" rtlCol="0">
            <a:normAutofit/>
          </a:bodyPr>
          <a:lstStyle/>
          <a:p>
            <a:pPr algn="l"/>
            <a:r>
              <a:rPr lang="en-US" dirty="0">
                <a:solidFill>
                  <a:srgbClr val="4B5A45"/>
                </a:solidFill>
              </a:rPr>
              <a:t>JOIN as a society or individual</a:t>
            </a:r>
          </a:p>
          <a:p>
            <a:pPr algn="l"/>
            <a:r>
              <a:rPr lang="en-US" dirty="0">
                <a:solidFill>
                  <a:srgbClr val="4B5A45"/>
                </a:solidFill>
              </a:rPr>
              <a:t>DONATE to the RWIA Fund</a:t>
            </a:r>
          </a:p>
          <a:p>
            <a:pPr algn="l"/>
            <a:r>
              <a:rPr lang="en-US" dirty="0">
                <a:solidFill>
                  <a:srgbClr val="4B5A45"/>
                </a:solidFill>
              </a:rPr>
              <a:t>PARTICIPATE in our events and online</a:t>
            </a:r>
          </a:p>
          <a:p>
            <a:pPr algn="l"/>
            <a:r>
              <a:rPr lang="en-US" dirty="0">
                <a:solidFill>
                  <a:srgbClr val="4B5A45"/>
                </a:solidFill>
              </a:rPr>
              <a:t>ENGAGE in your local community</a:t>
            </a:r>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pic>
        <p:nvPicPr>
          <p:cNvPr id="5" name="Picture 4" descr="A person wearing a hat&#10;&#10;Description automatically generated">
            <a:extLst>
              <a:ext uri="{FF2B5EF4-FFF2-40B4-BE49-F238E27FC236}">
                <a16:creationId xmlns:a16="http://schemas.microsoft.com/office/drawing/2014/main" id="{C9939008-0A2C-3989-E22C-C04C4857A5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7" name="Picture 6">
            <a:extLst>
              <a:ext uri="{FF2B5EF4-FFF2-40B4-BE49-F238E27FC236}">
                <a16:creationId xmlns:a16="http://schemas.microsoft.com/office/drawing/2014/main" id="{46A74FC8-DEA7-3B1D-315F-47C2AD4B07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6" y="4216140"/>
            <a:ext cx="5110425" cy="2641858"/>
          </a:xfrm>
          <a:prstGeom prst="rect">
            <a:avLst/>
          </a:prstGeom>
        </p:spPr>
      </p:pic>
    </p:spTree>
    <p:extLst>
      <p:ext uri="{BB962C8B-B14F-4D97-AF65-F5344CB8AC3E}">
        <p14:creationId xmlns:p14="http://schemas.microsoft.com/office/powerpoint/2010/main" val="40724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FF8E5"/>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5BA1E-C19C-CE75-7307-FB418599C301}"/>
              </a:ext>
            </a:extLst>
          </p:cNvPr>
          <p:cNvSpPr>
            <a:spLocks noGrp="1"/>
          </p:cNvSpPr>
          <p:nvPr>
            <p:ph type="ctrTitle"/>
          </p:nvPr>
        </p:nvSpPr>
        <p:spPr>
          <a:xfrm>
            <a:off x="488271" y="453592"/>
            <a:ext cx="4292215" cy="1330839"/>
          </a:xfrm>
        </p:spPr>
        <p:txBody>
          <a:bodyPr vert="horz" lIns="91440" tIns="45720" rIns="91440" bIns="45720" rtlCol="0" anchor="ctr">
            <a:normAutofit/>
          </a:bodyPr>
          <a:lstStyle/>
          <a:p>
            <a:pPr algn="l"/>
            <a:r>
              <a:rPr lang="en-US" sz="4400" b="1" dirty="0">
                <a:solidFill>
                  <a:srgbClr val="4B5A45"/>
                </a:solidFill>
              </a:rPr>
              <a:t>Support our work </a:t>
            </a:r>
          </a:p>
        </p:txBody>
      </p:sp>
      <p:sp>
        <p:nvSpPr>
          <p:cNvPr id="3" name="Subtitle 2">
            <a:extLst>
              <a:ext uri="{FF2B5EF4-FFF2-40B4-BE49-F238E27FC236}">
                <a16:creationId xmlns:a16="http://schemas.microsoft.com/office/drawing/2014/main" id="{053CB149-D709-8BAD-F022-9217E1068C12}"/>
              </a:ext>
            </a:extLst>
          </p:cNvPr>
          <p:cNvSpPr>
            <a:spLocks noGrp="1"/>
          </p:cNvSpPr>
          <p:nvPr>
            <p:ph type="subTitle" idx="1"/>
          </p:nvPr>
        </p:nvSpPr>
        <p:spPr>
          <a:xfrm>
            <a:off x="486959" y="1795160"/>
            <a:ext cx="5023697" cy="3908586"/>
          </a:xfrm>
          <a:noFill/>
        </p:spPr>
        <p:txBody>
          <a:bodyPr vert="horz" lIns="91440" tIns="45720" rIns="91440" bIns="45720" rtlCol="0">
            <a:normAutofit/>
          </a:bodyPr>
          <a:lstStyle/>
          <a:p>
            <a:pPr algn="l"/>
            <a:r>
              <a:rPr lang="en-US" sz="3200" dirty="0" err="1">
                <a:solidFill>
                  <a:srgbClr val="4B5A45"/>
                </a:solidFill>
              </a:rPr>
              <a:t>www.acww.org.uk</a:t>
            </a:r>
            <a:endParaRPr lang="en-US" sz="3200" dirty="0">
              <a:solidFill>
                <a:srgbClr val="4B5A45"/>
              </a:solidFill>
            </a:endParaRPr>
          </a:p>
          <a:p>
            <a:pPr algn="l"/>
            <a:r>
              <a:rPr lang="en-US" sz="3200" dirty="0" err="1">
                <a:solidFill>
                  <a:srgbClr val="4B5A45"/>
                </a:solidFill>
              </a:rPr>
              <a:t>office@acww.org.uk</a:t>
            </a:r>
            <a:endParaRPr lang="en-US" sz="3200" dirty="0">
              <a:solidFill>
                <a:srgbClr val="4B5A45"/>
              </a:solidFill>
            </a:endParaRPr>
          </a:p>
          <a:p>
            <a:pPr algn="l"/>
            <a:r>
              <a:rPr lang="en-US" sz="3200" dirty="0">
                <a:solidFill>
                  <a:srgbClr val="4B5A45"/>
                </a:solidFill>
              </a:rPr>
              <a:t>Facebook.com/</a:t>
            </a:r>
            <a:r>
              <a:rPr lang="en-US" sz="3200" dirty="0" err="1">
                <a:solidFill>
                  <a:srgbClr val="4B5A45"/>
                </a:solidFill>
              </a:rPr>
              <a:t>acww.media</a:t>
            </a:r>
            <a:endParaRPr lang="en-US" sz="3200" dirty="0">
              <a:solidFill>
                <a:srgbClr val="4B5A45"/>
              </a:solidFill>
            </a:endParaRPr>
          </a:p>
          <a:p>
            <a:pPr indent="-228600" algn="l">
              <a:buFont typeface="Arial" panose="020B0604020202020204" pitchFamily="34" charset="0"/>
              <a:buChar char="•"/>
            </a:pPr>
            <a:endParaRPr lang="en-US" dirty="0">
              <a:solidFill>
                <a:srgbClr val="4B5A45"/>
              </a:solidFill>
            </a:endParaRPr>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C9939008-0A2C-3989-E22C-C04C4857A5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53729"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6" name="Picture 5">
            <a:extLst>
              <a:ext uri="{FF2B5EF4-FFF2-40B4-BE49-F238E27FC236}">
                <a16:creationId xmlns:a16="http://schemas.microsoft.com/office/drawing/2014/main" id="{25284335-9454-04A3-AE6D-87C0AC95EE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6" y="4216140"/>
            <a:ext cx="5371360" cy="2641858"/>
          </a:xfrm>
          <a:prstGeom prst="rect">
            <a:avLst/>
          </a:prstGeom>
        </p:spPr>
      </p:pic>
    </p:spTree>
    <p:extLst>
      <p:ext uri="{BB962C8B-B14F-4D97-AF65-F5344CB8AC3E}">
        <p14:creationId xmlns:p14="http://schemas.microsoft.com/office/powerpoint/2010/main" val="1767373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5C53B-195E-4984-E747-7CD5F8B3E152}"/>
              </a:ext>
            </a:extLst>
          </p:cNvPr>
          <p:cNvSpPr>
            <a:spLocks noGrp="1"/>
          </p:cNvSpPr>
          <p:nvPr>
            <p:ph type="ctrTitle"/>
          </p:nvPr>
        </p:nvSpPr>
        <p:spPr>
          <a:xfrm>
            <a:off x="976197" y="420063"/>
            <a:ext cx="2923763" cy="906597"/>
          </a:xfrm>
        </p:spPr>
        <p:txBody>
          <a:bodyPr anchor="t">
            <a:normAutofit/>
          </a:bodyPr>
          <a:lstStyle/>
          <a:p>
            <a:r>
              <a:rPr lang="en-GB" sz="4000" dirty="0">
                <a:latin typeface="+mn-lt"/>
              </a:rPr>
              <a:t>History</a:t>
            </a:r>
          </a:p>
        </p:txBody>
      </p:sp>
      <p:sp>
        <p:nvSpPr>
          <p:cNvPr id="3" name="Subtitle 2">
            <a:extLst>
              <a:ext uri="{FF2B5EF4-FFF2-40B4-BE49-F238E27FC236}">
                <a16:creationId xmlns:a16="http://schemas.microsoft.com/office/drawing/2014/main" id="{160E183A-E0A0-E046-84F2-8A88031150B5}"/>
              </a:ext>
            </a:extLst>
          </p:cNvPr>
          <p:cNvSpPr>
            <a:spLocks noGrp="1"/>
          </p:cNvSpPr>
          <p:nvPr>
            <p:ph type="subTitle" idx="1"/>
          </p:nvPr>
        </p:nvSpPr>
        <p:spPr>
          <a:xfrm>
            <a:off x="747861" y="6134100"/>
            <a:ext cx="3380437" cy="570748"/>
          </a:xfrm>
        </p:spPr>
        <p:txBody>
          <a:bodyPr anchor="b">
            <a:noAutofit/>
          </a:bodyPr>
          <a:lstStyle/>
          <a:p>
            <a:pPr>
              <a:lnSpc>
                <a:spcPct val="100000"/>
              </a:lnSpc>
            </a:pPr>
            <a:endParaRPr lang="en-GB" dirty="0">
              <a:solidFill>
                <a:schemeClr val="bg1"/>
              </a:solidFill>
            </a:endParaRPr>
          </a:p>
          <a:p>
            <a:pPr>
              <a:lnSpc>
                <a:spcPct val="100000"/>
              </a:lnSpc>
            </a:pPr>
            <a:endParaRPr lang="en-GB" dirty="0">
              <a:latin typeface="+mj-lt"/>
            </a:endParaRPr>
          </a:p>
        </p:txBody>
      </p:sp>
      <p:pic>
        <p:nvPicPr>
          <p:cNvPr id="5" name="Picture 4" descr="A group of people in a large hall&#10;&#10;Description automatically generated">
            <a:extLst>
              <a:ext uri="{FF2B5EF4-FFF2-40B4-BE49-F238E27FC236}">
                <a16:creationId xmlns:a16="http://schemas.microsoft.com/office/drawing/2014/main" id="{DB685FC0-4727-8088-1404-E13480AEE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876158" y="10"/>
            <a:ext cx="7315841" cy="6857990"/>
          </a:xfrm>
          <a:prstGeom prst="rect">
            <a:avLst/>
          </a:prstGeom>
        </p:spPr>
      </p:pic>
      <p:pic>
        <p:nvPicPr>
          <p:cNvPr id="7" name="Picture 6" descr="A green background with white text&#10;&#10;Description automatically generated">
            <a:extLst>
              <a:ext uri="{FF2B5EF4-FFF2-40B4-BE49-F238E27FC236}">
                <a16:creationId xmlns:a16="http://schemas.microsoft.com/office/drawing/2014/main" id="{9B3454D2-3CA6-D44C-A453-D704D642C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37587" y="209773"/>
            <a:ext cx="1213104" cy="1213104"/>
          </a:xfrm>
          <a:prstGeom prst="rect">
            <a:avLst/>
          </a:prstGeom>
        </p:spPr>
      </p:pic>
      <p:sp>
        <p:nvSpPr>
          <p:cNvPr id="6" name="Subtitle 2">
            <a:extLst>
              <a:ext uri="{FF2B5EF4-FFF2-40B4-BE49-F238E27FC236}">
                <a16:creationId xmlns:a16="http://schemas.microsoft.com/office/drawing/2014/main" id="{33675FF0-15B2-4C8A-CF29-39C9D3526E66}"/>
              </a:ext>
            </a:extLst>
          </p:cNvPr>
          <p:cNvSpPr txBox="1">
            <a:spLocks/>
          </p:cNvSpPr>
          <p:nvPr/>
        </p:nvSpPr>
        <p:spPr>
          <a:xfrm>
            <a:off x="747859" y="1927159"/>
            <a:ext cx="3380437" cy="4206941"/>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2000" dirty="0">
                <a:latin typeface="+mj-lt"/>
              </a:rPr>
              <a:t>Founded in 1929, out of a committee of the International Council of Women. This committee was called the Liaison Committee of Rural Women’s Organisations.</a:t>
            </a:r>
            <a:endParaRPr lang="en-GB" sz="3200" dirty="0"/>
          </a:p>
          <a:p>
            <a:pPr>
              <a:lnSpc>
                <a:spcPct val="100000"/>
              </a:lnSpc>
            </a:pPr>
            <a:r>
              <a:rPr lang="en-GB" sz="2000" dirty="0">
                <a:latin typeface="+mj-lt"/>
              </a:rPr>
              <a:t>“To stimulate interest in the international aspects of rural life and development,” “to work together for the betterment of rural homes and communities…” and “to further international relations in every way consistent with the Aims of the Association.” </a:t>
            </a:r>
          </a:p>
        </p:txBody>
      </p:sp>
    </p:spTree>
    <p:extLst>
      <p:ext uri="{BB962C8B-B14F-4D97-AF65-F5344CB8AC3E}">
        <p14:creationId xmlns:p14="http://schemas.microsoft.com/office/powerpoint/2010/main" val="376365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B0B162-36FA-B779-24B4-4ADADC0D9F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006" y="476298"/>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E8925F-719A-D0F8-3D47-0D97EDBF4B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2842" y="476297"/>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554365F-F924-83F9-B5A9-B27ED26117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3846" y="476297"/>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2A0143F-2218-40E0-1B02-F55EDB8711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6508" y="476297"/>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7B10A6D-EE8E-8212-848F-2FF17F9B31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39170" y="476296"/>
            <a:ext cx="1461478" cy="1461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F2CB9E3-A672-3603-9DAA-4BE6A607798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37250" y="476296"/>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7DEC69B-4C3A-BBE6-68EA-DF72A45015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5805" y="2490561"/>
            <a:ext cx="1529557" cy="15295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ABDDB57-10F1-3175-8653-67AA61E4CD1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22842" y="2490561"/>
            <a:ext cx="1529557" cy="15295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601DFE9-2A23-C9F6-6AD9-B779F6630AF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13846" y="2515961"/>
            <a:ext cx="1529557" cy="15295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C927BA3-CAA7-4CB3-C781-1E3B9BEB698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04850" y="2504238"/>
            <a:ext cx="1529557" cy="15295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EFBF04D-212C-E610-8C1C-69ADD05FCFA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95854" y="2504238"/>
            <a:ext cx="1461478" cy="146147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A898A69-210A-54EF-E0D9-0936477BA08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986858" y="2490561"/>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EB47249E-E75C-733D-F8C1-D090BC84561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5805" y="4683972"/>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89D6A7C3-9049-6B3F-7BBA-A4943F2B8BD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22841" y="4683972"/>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6F23307A-0F20-1F61-BC61-320B9D4282A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13845" y="4683971"/>
            <a:ext cx="1461477" cy="146147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02D03A4C-E405-B05D-0F6A-57141997AAF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60882" y="4683972"/>
            <a:ext cx="1461478" cy="146147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F5B21E3-1055-48E0-E2EB-1C89B11EEA8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095855" y="4683972"/>
            <a:ext cx="1461478" cy="14614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7AB192-5A96-BDFF-27B9-B8F16579F1F7}"/>
              </a:ext>
            </a:extLst>
          </p:cNvPr>
          <p:cNvSpPr/>
          <p:nvPr/>
        </p:nvSpPr>
        <p:spPr>
          <a:xfrm>
            <a:off x="9930828" y="4683971"/>
            <a:ext cx="1573418" cy="1461477"/>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ACWW</a:t>
            </a:r>
          </a:p>
          <a:p>
            <a:pPr algn="ctr"/>
            <a:r>
              <a:rPr lang="en-US" dirty="0"/>
              <a:t>Board of Trustees </a:t>
            </a:r>
          </a:p>
          <a:p>
            <a:pPr algn="ctr"/>
            <a:r>
              <a:rPr lang="en-US" dirty="0"/>
              <a:t>2023-2026</a:t>
            </a:r>
            <a:endParaRPr lang="en-GB" dirty="0"/>
          </a:p>
        </p:txBody>
      </p:sp>
    </p:spTree>
    <p:extLst>
      <p:ext uri="{BB962C8B-B14F-4D97-AF65-F5344CB8AC3E}">
        <p14:creationId xmlns:p14="http://schemas.microsoft.com/office/powerpoint/2010/main" val="186588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2CCC1FF8-777F-7D84-A8FD-AAB8F40BC5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8454"/>
            <a:ext cx="12211908" cy="5321092"/>
          </a:xfrm>
          <a:prstGeom prst="rect">
            <a:avLst/>
          </a:prstGeom>
        </p:spPr>
      </p:pic>
    </p:spTree>
    <p:extLst>
      <p:ext uri="{BB962C8B-B14F-4D97-AF65-F5344CB8AC3E}">
        <p14:creationId xmlns:p14="http://schemas.microsoft.com/office/powerpoint/2010/main" val="2421568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B74E-E99C-CD9C-B66E-A7CF3FE8FB01}"/>
              </a:ext>
            </a:extLst>
          </p:cNvPr>
          <p:cNvSpPr txBox="1">
            <a:spLocks/>
          </p:cNvSpPr>
          <p:nvPr/>
        </p:nvSpPr>
        <p:spPr>
          <a:xfrm>
            <a:off x="764113" y="451584"/>
            <a:ext cx="9224061" cy="9496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4B5A45"/>
                </a:solidFill>
                <a:latin typeface="+mn-lt"/>
              </a:rPr>
              <a:t>Some things change, </a:t>
            </a:r>
            <a:br>
              <a:rPr lang="en-US" sz="4800" dirty="0">
                <a:solidFill>
                  <a:srgbClr val="4B5A45"/>
                </a:solidFill>
                <a:latin typeface="+mn-lt"/>
              </a:rPr>
            </a:br>
            <a:r>
              <a:rPr lang="en-US" sz="4800" dirty="0">
                <a:solidFill>
                  <a:srgbClr val="4B5A45"/>
                </a:solidFill>
                <a:latin typeface="+mn-lt"/>
              </a:rPr>
              <a:t>but the focus remains the same</a:t>
            </a:r>
            <a:endParaRPr lang="en-GB" sz="4800" dirty="0">
              <a:solidFill>
                <a:srgbClr val="4B5A45"/>
              </a:solidFill>
              <a:latin typeface="+mn-lt"/>
            </a:endParaRPr>
          </a:p>
        </p:txBody>
      </p:sp>
      <p:pic>
        <p:nvPicPr>
          <p:cNvPr id="3" name="Picture 2" descr="A white background with orange text&#10;&#10;Description automatically generated">
            <a:extLst>
              <a:ext uri="{FF2B5EF4-FFF2-40B4-BE49-F238E27FC236}">
                <a16:creationId xmlns:a16="http://schemas.microsoft.com/office/drawing/2014/main" id="{7B8539D3-F7AC-9310-B1B1-A03AA731D0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3712" y="2179346"/>
            <a:ext cx="9324862" cy="4108718"/>
          </a:xfrm>
          <a:prstGeom prst="rect">
            <a:avLst/>
          </a:prstGeom>
        </p:spPr>
      </p:pic>
      <p:pic>
        <p:nvPicPr>
          <p:cNvPr id="4" name="Picture 3" descr="A green and white sign with white text&#10;&#10;Description automatically generated">
            <a:extLst>
              <a:ext uri="{FF2B5EF4-FFF2-40B4-BE49-F238E27FC236}">
                <a16:creationId xmlns:a16="http://schemas.microsoft.com/office/drawing/2014/main" id="{048FB1AE-F966-260D-824B-7011738BB6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0048" y="4926013"/>
            <a:ext cx="2891951" cy="1480403"/>
          </a:xfrm>
          <a:prstGeom prst="rect">
            <a:avLst/>
          </a:prstGeom>
        </p:spPr>
      </p:pic>
      <p:pic>
        <p:nvPicPr>
          <p:cNvPr id="5" name="Picture 4" descr="A green background with white text&#10;&#10;Description automatically generated">
            <a:extLst>
              <a:ext uri="{FF2B5EF4-FFF2-40B4-BE49-F238E27FC236}">
                <a16:creationId xmlns:a16="http://schemas.microsoft.com/office/drawing/2014/main" id="{B4B8EEF6-CE08-FCAE-FDA9-625853BA5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0047" y="969351"/>
            <a:ext cx="2891951" cy="2459649"/>
          </a:xfrm>
          <a:prstGeom prst="rect">
            <a:avLst/>
          </a:prstGeom>
        </p:spPr>
      </p:pic>
    </p:spTree>
    <p:extLst>
      <p:ext uri="{BB962C8B-B14F-4D97-AF65-F5344CB8AC3E}">
        <p14:creationId xmlns:p14="http://schemas.microsoft.com/office/powerpoint/2010/main" val="223884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DED5-FAED-F2AF-A09C-BE145F25EB31}"/>
              </a:ext>
            </a:extLst>
          </p:cNvPr>
          <p:cNvSpPr>
            <a:spLocks noGrp="1"/>
          </p:cNvSpPr>
          <p:nvPr>
            <p:ph type="ctrTitle"/>
          </p:nvPr>
        </p:nvSpPr>
        <p:spPr>
          <a:xfrm>
            <a:off x="3197761" y="400392"/>
            <a:ext cx="8659017" cy="3757271"/>
          </a:xfrm>
          <a:ln w="25400">
            <a:solidFill>
              <a:srgbClr val="DCA15D"/>
            </a:solidFill>
          </a:ln>
        </p:spPr>
        <p:txBody>
          <a:bodyPr>
            <a:normAutofit fontScale="90000"/>
          </a:bodyPr>
          <a:lstStyle/>
          <a:p>
            <a:br>
              <a:rPr lang="en-US" sz="4900" dirty="0">
                <a:solidFill>
                  <a:schemeClr val="accent6">
                    <a:lumMod val="50000"/>
                  </a:schemeClr>
                </a:solidFill>
                <a:latin typeface="+mn-lt"/>
              </a:rPr>
            </a:br>
            <a:br>
              <a:rPr lang="en-US" sz="4900" dirty="0">
                <a:solidFill>
                  <a:schemeClr val="accent6">
                    <a:lumMod val="50000"/>
                  </a:schemeClr>
                </a:solidFill>
                <a:latin typeface="+mn-lt"/>
              </a:rPr>
            </a:br>
            <a:br>
              <a:rPr lang="en-US" sz="4900" dirty="0">
                <a:solidFill>
                  <a:schemeClr val="accent6">
                    <a:lumMod val="50000"/>
                  </a:schemeClr>
                </a:solidFill>
                <a:latin typeface="+mn-lt"/>
              </a:rPr>
            </a:br>
            <a:r>
              <a:rPr lang="en-US" sz="4900" dirty="0">
                <a:solidFill>
                  <a:schemeClr val="accent6">
                    <a:lumMod val="50000"/>
                  </a:schemeClr>
                </a:solidFill>
                <a:latin typeface="+mn-lt"/>
              </a:rPr>
              <a:t>In July 2022 the </a:t>
            </a:r>
            <a:br>
              <a:rPr lang="en-US" sz="4900" dirty="0">
                <a:solidFill>
                  <a:schemeClr val="accent6">
                    <a:lumMod val="50000"/>
                  </a:schemeClr>
                </a:solidFill>
                <a:latin typeface="+mn-lt"/>
              </a:rPr>
            </a:br>
            <a:r>
              <a:rPr lang="en-US" sz="4900" b="1" dirty="0">
                <a:solidFill>
                  <a:schemeClr val="accent6">
                    <a:lumMod val="50000"/>
                  </a:schemeClr>
                </a:solidFill>
                <a:latin typeface="+mn-lt"/>
              </a:rPr>
              <a:t>Rural Women in Action Fund</a:t>
            </a:r>
            <a:br>
              <a:rPr lang="en-US" sz="4900" dirty="0">
                <a:solidFill>
                  <a:schemeClr val="accent6">
                    <a:lumMod val="50000"/>
                  </a:schemeClr>
                </a:solidFill>
                <a:latin typeface="+mn-lt"/>
              </a:rPr>
            </a:br>
            <a:r>
              <a:rPr lang="en-US" sz="4900" dirty="0">
                <a:solidFill>
                  <a:schemeClr val="accent6">
                    <a:lumMod val="50000"/>
                  </a:schemeClr>
                </a:solidFill>
                <a:latin typeface="+mn-lt"/>
              </a:rPr>
              <a:t>replaced Pennies for Friendship </a:t>
            </a:r>
            <a:br>
              <a:rPr lang="en-US" sz="4900" dirty="0">
                <a:solidFill>
                  <a:schemeClr val="accent6">
                    <a:lumMod val="50000"/>
                  </a:schemeClr>
                </a:solidFill>
                <a:latin typeface="+mn-lt"/>
              </a:rPr>
            </a:br>
            <a:r>
              <a:rPr lang="en-US" sz="4900" dirty="0">
                <a:solidFill>
                  <a:schemeClr val="accent6">
                    <a:lumMod val="50000"/>
                  </a:schemeClr>
                </a:solidFill>
                <a:latin typeface="+mn-lt"/>
              </a:rPr>
              <a:t>and is the all-purpose fund</a:t>
            </a:r>
            <a:br>
              <a:rPr lang="en-US" sz="4900" dirty="0">
                <a:solidFill>
                  <a:schemeClr val="accent6">
                    <a:lumMod val="50000"/>
                  </a:schemeClr>
                </a:solidFill>
                <a:latin typeface="+mn-lt"/>
              </a:rPr>
            </a:br>
            <a:r>
              <a:rPr lang="en-US" sz="4900" dirty="0">
                <a:solidFill>
                  <a:schemeClr val="accent6">
                    <a:lumMod val="50000"/>
                  </a:schemeClr>
                </a:solidFill>
                <a:latin typeface="+mn-lt"/>
              </a:rPr>
              <a:t>for ACWW work and activities</a:t>
            </a:r>
            <a:br>
              <a:rPr lang="en-US" sz="2200" dirty="0">
                <a:solidFill>
                  <a:schemeClr val="accent6">
                    <a:lumMod val="50000"/>
                  </a:schemeClr>
                </a:solidFill>
                <a:latin typeface="+mn-lt"/>
              </a:rPr>
            </a:br>
            <a:endParaRPr lang="en-GB" sz="2200" dirty="0">
              <a:solidFill>
                <a:schemeClr val="accent6">
                  <a:lumMod val="50000"/>
                </a:schemeClr>
              </a:solidFill>
              <a:latin typeface="+mn-lt"/>
            </a:endParaRPr>
          </a:p>
        </p:txBody>
      </p:sp>
      <p:pic>
        <p:nvPicPr>
          <p:cNvPr id="5" name="Picture 4" descr="A green background with white text&#10;&#10;Description automatically generated">
            <a:extLst>
              <a:ext uri="{FF2B5EF4-FFF2-40B4-BE49-F238E27FC236}">
                <a16:creationId xmlns:a16="http://schemas.microsoft.com/office/drawing/2014/main" id="{63798E93-A640-299A-B7BC-2CE8A845D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8869" y="5111149"/>
            <a:ext cx="1517909" cy="1517909"/>
          </a:xfrm>
          <a:prstGeom prst="rect">
            <a:avLst/>
          </a:prstGeom>
        </p:spPr>
      </p:pic>
      <p:pic>
        <p:nvPicPr>
          <p:cNvPr id="4" name="Picture 3" descr="A green square with white text&#10;&#10;Description automatically generated">
            <a:extLst>
              <a:ext uri="{FF2B5EF4-FFF2-40B4-BE49-F238E27FC236}">
                <a16:creationId xmlns:a16="http://schemas.microsoft.com/office/drawing/2014/main" id="{DD59C60E-9460-4F42-276F-F817BAFA5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4375" y="4686300"/>
            <a:ext cx="2317625" cy="2171700"/>
          </a:xfrm>
          <a:prstGeom prst="rect">
            <a:avLst/>
          </a:prstGeom>
        </p:spPr>
      </p:pic>
      <p:pic>
        <p:nvPicPr>
          <p:cNvPr id="7" name="Picture 6" descr="A brown and white rectangular sign&#10;&#10;Description automatically generated">
            <a:extLst>
              <a:ext uri="{FF2B5EF4-FFF2-40B4-BE49-F238E27FC236}">
                <a16:creationId xmlns:a16="http://schemas.microsoft.com/office/drawing/2014/main" id="{5B32003D-AE5C-43BB-462D-8AC43BA303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783840" cy="6858000"/>
          </a:xfrm>
          <a:prstGeom prst="rect">
            <a:avLst/>
          </a:prstGeom>
        </p:spPr>
      </p:pic>
      <p:pic>
        <p:nvPicPr>
          <p:cNvPr id="11" name="Picture 10">
            <a:extLst>
              <a:ext uri="{FF2B5EF4-FFF2-40B4-BE49-F238E27FC236}">
                <a16:creationId xmlns:a16="http://schemas.microsoft.com/office/drawing/2014/main" id="{0CBCB558-5D76-A876-0CCA-D712A4CA420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97761" y="4857750"/>
            <a:ext cx="6262692" cy="1599858"/>
          </a:xfrm>
          <a:prstGeom prst="rect">
            <a:avLst/>
          </a:prstGeom>
        </p:spPr>
      </p:pic>
    </p:spTree>
    <p:extLst>
      <p:ext uri="{BB962C8B-B14F-4D97-AF65-F5344CB8AC3E}">
        <p14:creationId xmlns:p14="http://schemas.microsoft.com/office/powerpoint/2010/main" val="157509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white text&#10;&#10;Description automatically generated">
            <a:extLst>
              <a:ext uri="{FF2B5EF4-FFF2-40B4-BE49-F238E27FC236}">
                <a16:creationId xmlns:a16="http://schemas.microsoft.com/office/drawing/2014/main" id="{63798E93-A640-299A-B7BC-2CE8A845D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38869" y="5111149"/>
            <a:ext cx="1517909" cy="1517909"/>
          </a:xfrm>
          <a:prstGeom prst="rect">
            <a:avLst/>
          </a:prstGeom>
        </p:spPr>
      </p:pic>
      <p:pic>
        <p:nvPicPr>
          <p:cNvPr id="4" name="Picture 3" descr="A green square with white text&#10;&#10;Description automatically generated">
            <a:extLst>
              <a:ext uri="{FF2B5EF4-FFF2-40B4-BE49-F238E27FC236}">
                <a16:creationId xmlns:a16="http://schemas.microsoft.com/office/drawing/2014/main" id="{DD59C60E-9460-4F42-276F-F817BAFA5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7858" y="4519432"/>
            <a:ext cx="2317625" cy="2171700"/>
          </a:xfrm>
          <a:prstGeom prst="rect">
            <a:avLst/>
          </a:prstGeom>
        </p:spPr>
      </p:pic>
      <p:pic>
        <p:nvPicPr>
          <p:cNvPr id="17" name="Picture 16" descr="A group of women standing in a line&#10;&#10;Description automatically generated">
            <a:extLst>
              <a:ext uri="{FF2B5EF4-FFF2-40B4-BE49-F238E27FC236}">
                <a16:creationId xmlns:a16="http://schemas.microsoft.com/office/drawing/2014/main" id="{267A2F17-D9DE-3D3F-9A4B-5BDD78D18D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5819" y="2253437"/>
            <a:ext cx="6656544" cy="4437695"/>
          </a:xfrm>
          <a:prstGeom prst="rect">
            <a:avLst/>
          </a:prstGeom>
        </p:spPr>
      </p:pic>
      <p:pic>
        <p:nvPicPr>
          <p:cNvPr id="19" name="Picture 18" descr="A close-up of some words&#10;&#10;Description automatically generated">
            <a:extLst>
              <a:ext uri="{FF2B5EF4-FFF2-40B4-BE49-F238E27FC236}">
                <a16:creationId xmlns:a16="http://schemas.microsoft.com/office/drawing/2014/main" id="{E7B737FC-17F0-E19A-5AC9-E24A074394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69002" y="62074"/>
            <a:ext cx="6572341" cy="2185424"/>
          </a:xfrm>
          <a:prstGeom prst="rect">
            <a:avLst/>
          </a:prstGeom>
        </p:spPr>
      </p:pic>
      <p:pic>
        <p:nvPicPr>
          <p:cNvPr id="7" name="Picture 6" descr="A brown and white rectangular sign&#10;&#10;Description automatically generated">
            <a:extLst>
              <a:ext uri="{FF2B5EF4-FFF2-40B4-BE49-F238E27FC236}">
                <a16:creationId xmlns:a16="http://schemas.microsoft.com/office/drawing/2014/main" id="{5B32003D-AE5C-43BB-462D-8AC43BA303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783840" cy="6858000"/>
          </a:xfrm>
          <a:prstGeom prst="rect">
            <a:avLst/>
          </a:prstGeom>
        </p:spPr>
      </p:pic>
      <p:pic>
        <p:nvPicPr>
          <p:cNvPr id="20" name="Picture 19">
            <a:extLst>
              <a:ext uri="{FF2B5EF4-FFF2-40B4-BE49-F238E27FC236}">
                <a16:creationId xmlns:a16="http://schemas.microsoft.com/office/drawing/2014/main" id="{D1D3CDE1-9AD8-5EE5-15F2-3DC55A98CB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2363" y="3515938"/>
            <a:ext cx="2650657" cy="799153"/>
          </a:xfrm>
          <a:prstGeom prst="rect">
            <a:avLst/>
          </a:prstGeom>
        </p:spPr>
      </p:pic>
      <p:pic>
        <p:nvPicPr>
          <p:cNvPr id="22" name="Picture 21" descr="A person in a field of plants&#10;&#10;Description automatically generated">
            <a:extLst>
              <a:ext uri="{FF2B5EF4-FFF2-40B4-BE49-F238E27FC236}">
                <a16:creationId xmlns:a16="http://schemas.microsoft.com/office/drawing/2014/main" id="{48826EF6-EC52-F87A-BD26-71EB1FA69B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90234" y="1"/>
            <a:ext cx="2701766" cy="2657474"/>
          </a:xfrm>
          <a:prstGeom prst="rect">
            <a:avLst/>
          </a:prstGeom>
        </p:spPr>
      </p:pic>
    </p:spTree>
    <p:extLst>
      <p:ext uri="{BB962C8B-B14F-4D97-AF65-F5344CB8AC3E}">
        <p14:creationId xmlns:p14="http://schemas.microsoft.com/office/powerpoint/2010/main" val="376382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9C2F7-C45D-0D38-110C-4C235523B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786"/>
          </a:xfrm>
          <a:prstGeom prst="rect">
            <a:avLst/>
          </a:prstGeom>
        </p:spPr>
      </p:pic>
      <p:sp>
        <p:nvSpPr>
          <p:cNvPr id="6" name="TextBox 5">
            <a:extLst>
              <a:ext uri="{FF2B5EF4-FFF2-40B4-BE49-F238E27FC236}">
                <a16:creationId xmlns:a16="http://schemas.microsoft.com/office/drawing/2014/main" id="{0ADF92F0-B3E6-462E-7696-227678BBC82F}"/>
              </a:ext>
            </a:extLst>
          </p:cNvPr>
          <p:cNvSpPr txBox="1"/>
          <p:nvPr/>
        </p:nvSpPr>
        <p:spPr>
          <a:xfrm>
            <a:off x="4204388" y="4980785"/>
            <a:ext cx="1433087" cy="276999"/>
          </a:xfrm>
          <a:prstGeom prst="rect">
            <a:avLst/>
          </a:prstGeom>
          <a:solidFill>
            <a:srgbClr val="4B5A45"/>
          </a:solidFill>
        </p:spPr>
        <p:txBody>
          <a:bodyPr wrap="square" rtlCol="0">
            <a:spAutoFit/>
          </a:bodyPr>
          <a:lstStyle/>
          <a:p>
            <a:r>
              <a:rPr lang="en-US" sz="1200" dirty="0">
                <a:solidFill>
                  <a:schemeClr val="accent4">
                    <a:lumMod val="20000"/>
                    <a:lumOff val="80000"/>
                  </a:schemeClr>
                </a:solidFill>
                <a:latin typeface="+mj-lt"/>
              </a:rPr>
              <a:t>      </a:t>
            </a:r>
            <a:r>
              <a:rPr lang="en-US" sz="1100" dirty="0">
                <a:solidFill>
                  <a:schemeClr val="accent4">
                    <a:lumMod val="20000"/>
                    <a:lumOff val="80000"/>
                  </a:schemeClr>
                </a:solidFill>
                <a:latin typeface="+mj-lt"/>
              </a:rPr>
              <a:t>Grant</a:t>
            </a:r>
            <a:r>
              <a:rPr lang="en-US" sz="1200" dirty="0">
                <a:solidFill>
                  <a:schemeClr val="accent4">
                    <a:lumMod val="20000"/>
                    <a:lumOff val="80000"/>
                  </a:schemeClr>
                </a:solidFill>
                <a:latin typeface="+mj-lt"/>
              </a:rPr>
              <a:t> </a:t>
            </a:r>
            <a:r>
              <a:rPr lang="en-US" sz="1100" dirty="0">
                <a:solidFill>
                  <a:schemeClr val="accent4">
                    <a:lumMod val="20000"/>
                    <a:lumOff val="80000"/>
                  </a:schemeClr>
                </a:solidFill>
                <a:latin typeface="+mj-lt"/>
              </a:rPr>
              <a:t>writing</a:t>
            </a:r>
            <a:r>
              <a:rPr lang="en-US" sz="1200" dirty="0">
                <a:solidFill>
                  <a:schemeClr val="accent4">
                    <a:lumMod val="20000"/>
                    <a:lumOff val="80000"/>
                  </a:schemeClr>
                </a:solidFill>
                <a:latin typeface="+mj-lt"/>
              </a:rPr>
              <a:t> </a:t>
            </a:r>
            <a:endParaRPr lang="en-GB" sz="1200" dirty="0">
              <a:solidFill>
                <a:schemeClr val="accent4">
                  <a:lumMod val="20000"/>
                  <a:lumOff val="80000"/>
                </a:schemeClr>
              </a:solidFill>
              <a:latin typeface="+mj-lt"/>
            </a:endParaRPr>
          </a:p>
        </p:txBody>
      </p:sp>
      <p:sp>
        <p:nvSpPr>
          <p:cNvPr id="7" name="TextBox 6">
            <a:extLst>
              <a:ext uri="{FF2B5EF4-FFF2-40B4-BE49-F238E27FC236}">
                <a16:creationId xmlns:a16="http://schemas.microsoft.com/office/drawing/2014/main" id="{A715FCE0-182A-D2C0-2A3C-349600632E5C}"/>
              </a:ext>
            </a:extLst>
          </p:cNvPr>
          <p:cNvSpPr txBox="1"/>
          <p:nvPr/>
        </p:nvSpPr>
        <p:spPr>
          <a:xfrm>
            <a:off x="6376946" y="3959749"/>
            <a:ext cx="1335819" cy="430887"/>
          </a:xfrm>
          <a:prstGeom prst="rect">
            <a:avLst/>
          </a:prstGeom>
          <a:solidFill>
            <a:srgbClr val="DCA15D"/>
          </a:solidFill>
        </p:spPr>
        <p:txBody>
          <a:bodyPr wrap="square" rtlCol="0">
            <a:spAutoFit/>
          </a:bodyPr>
          <a:lstStyle/>
          <a:p>
            <a:r>
              <a:rPr lang="en-US" sz="1100" dirty="0">
                <a:solidFill>
                  <a:schemeClr val="accent4">
                    <a:lumMod val="20000"/>
                    <a:lumOff val="80000"/>
                  </a:schemeClr>
                </a:solidFill>
              </a:rPr>
              <a:t>Linking grantees with new funders</a:t>
            </a:r>
            <a:endParaRPr lang="en-GB" sz="1100" dirty="0">
              <a:solidFill>
                <a:schemeClr val="accent4">
                  <a:lumMod val="20000"/>
                  <a:lumOff val="80000"/>
                </a:schemeClr>
              </a:solidFill>
            </a:endParaRPr>
          </a:p>
        </p:txBody>
      </p:sp>
      <p:sp>
        <p:nvSpPr>
          <p:cNvPr id="8" name="TextBox 7">
            <a:extLst>
              <a:ext uri="{FF2B5EF4-FFF2-40B4-BE49-F238E27FC236}">
                <a16:creationId xmlns:a16="http://schemas.microsoft.com/office/drawing/2014/main" id="{26F71B3D-21B6-CBE8-31A4-C3C3A1C9C9B4}"/>
              </a:ext>
            </a:extLst>
          </p:cNvPr>
          <p:cNvSpPr txBox="1"/>
          <p:nvPr/>
        </p:nvSpPr>
        <p:spPr>
          <a:xfrm rot="422220">
            <a:off x="5009829" y="2349085"/>
            <a:ext cx="3104223" cy="1642142"/>
          </a:xfrm>
          <a:prstGeom prst="rect">
            <a:avLst/>
          </a:prstGeom>
          <a:noFill/>
        </p:spPr>
        <p:txBody>
          <a:bodyPr wrap="square" rtlCol="0">
            <a:prstTxWarp prst="textArchUp">
              <a:avLst>
                <a:gd name="adj" fmla="val 12311558"/>
              </a:avLst>
            </a:prstTxWarp>
            <a:normAutofit/>
            <a:scene3d>
              <a:camera prst="orthographicFront">
                <a:rot lat="0" lon="0" rev="0"/>
              </a:camera>
              <a:lightRig rig="threePt" dir="t"/>
            </a:scene3d>
          </a:bodyPr>
          <a:lstStyle/>
          <a:p>
            <a:r>
              <a:rPr lang="en-US" b="1" dirty="0">
                <a:solidFill>
                  <a:srgbClr val="4B5A45"/>
                </a:solidFill>
                <a:latin typeface="+mj-lt"/>
              </a:rPr>
              <a:t>Through external funding we can host</a:t>
            </a:r>
          </a:p>
          <a:p>
            <a:endParaRPr lang="en-US" sz="1400" b="1" dirty="0">
              <a:solidFill>
                <a:srgbClr val="4B5A45"/>
              </a:solidFill>
              <a:latin typeface="+mj-lt"/>
            </a:endParaRPr>
          </a:p>
        </p:txBody>
      </p:sp>
      <p:sp>
        <p:nvSpPr>
          <p:cNvPr id="11" name="TextBox 10">
            <a:extLst>
              <a:ext uri="{FF2B5EF4-FFF2-40B4-BE49-F238E27FC236}">
                <a16:creationId xmlns:a16="http://schemas.microsoft.com/office/drawing/2014/main" id="{29C41FBA-AE4F-9331-669F-50324514F257}"/>
              </a:ext>
            </a:extLst>
          </p:cNvPr>
          <p:cNvSpPr txBox="1"/>
          <p:nvPr/>
        </p:nvSpPr>
        <p:spPr>
          <a:xfrm rot="844167">
            <a:off x="5497163" y="2807576"/>
            <a:ext cx="2615483" cy="1065692"/>
          </a:xfrm>
          <a:prstGeom prst="rect">
            <a:avLst/>
          </a:prstGeom>
          <a:noFill/>
        </p:spPr>
        <p:txBody>
          <a:bodyPr wrap="none" rtlCol="0">
            <a:prstTxWarp prst="textArchUp">
              <a:avLst>
                <a:gd name="adj" fmla="val 11127666"/>
              </a:avLst>
            </a:prstTxWarp>
            <a:spAutoFit/>
          </a:bodyPr>
          <a:lstStyle/>
          <a:p>
            <a:r>
              <a:rPr lang="en-US" sz="1800" b="1" dirty="0">
                <a:solidFill>
                  <a:srgbClr val="4B5A45"/>
                </a:solidFill>
                <a:latin typeface="+mj-lt"/>
              </a:rPr>
              <a:t>Women’s Empowerment Summits</a:t>
            </a:r>
            <a:endParaRPr lang="en-GB" sz="1800" b="1" dirty="0">
              <a:solidFill>
                <a:srgbClr val="4B5A45"/>
              </a:solidFill>
              <a:latin typeface="+mj-lt"/>
            </a:endParaRPr>
          </a:p>
          <a:p>
            <a:endParaRPr lang="en-GB" dirty="0"/>
          </a:p>
        </p:txBody>
      </p:sp>
    </p:spTree>
    <p:extLst>
      <p:ext uri="{BB962C8B-B14F-4D97-AF65-F5344CB8AC3E}">
        <p14:creationId xmlns:p14="http://schemas.microsoft.com/office/powerpoint/2010/main" val="296616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hat and a poster&#10;&#10;Description automatically generated">
            <a:extLst>
              <a:ext uri="{FF2B5EF4-FFF2-40B4-BE49-F238E27FC236}">
                <a16:creationId xmlns:a16="http://schemas.microsoft.com/office/drawing/2014/main" id="{C7DDB11E-82D2-9382-EE33-C4873306C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541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D6DA5AFB-0217-782A-CF65-2217917E4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9793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CCA Primary Palette">
      <a:dk1>
        <a:srgbClr val="18304D"/>
      </a:dk1>
      <a:lt1>
        <a:srgbClr val="E8F1F1"/>
      </a:lt1>
      <a:dk2>
        <a:srgbClr val="18304D"/>
      </a:dk2>
      <a:lt2>
        <a:srgbClr val="E8F1F1"/>
      </a:lt2>
      <a:accent1>
        <a:srgbClr val="61BB46"/>
      </a:accent1>
      <a:accent2>
        <a:srgbClr val="89C5CF"/>
      </a:accent2>
      <a:accent3>
        <a:srgbClr val="18304D"/>
      </a:accent3>
      <a:accent4>
        <a:srgbClr val="E8F1F1"/>
      </a:accent4>
      <a:accent5>
        <a:srgbClr val="89C5CF"/>
      </a:accent5>
      <a:accent6>
        <a:srgbClr val="61BB46"/>
      </a:accent6>
      <a:hlink>
        <a:srgbClr val="0094C6"/>
      </a:hlink>
      <a:folHlink>
        <a:srgbClr val="DB54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CA Master Template" id="{A1296082-AC42-4A9B-AA9F-0D7573AAD858}" vid="{0B7F09F6-335F-4547-8871-8FF62A6785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cda754-7ead-4d0d-9958-db37e2356f45">
      <Terms xmlns="http://schemas.microsoft.com/office/infopath/2007/PartnerControls"/>
    </lcf76f155ced4ddcb4097134ff3c332f>
    <TaxCatchAll xmlns="090f19e3-b733-45c3-872d-76420eb888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6D7A738B2CDF4397FB3C69580F7058" ma:contentTypeVersion="17" ma:contentTypeDescription="Create a new document." ma:contentTypeScope="" ma:versionID="42fdbfbe9c51dc6f1ba38ebff60bf3b0">
  <xsd:schema xmlns:xsd="http://www.w3.org/2001/XMLSchema" xmlns:xs="http://www.w3.org/2001/XMLSchema" xmlns:p="http://schemas.microsoft.com/office/2006/metadata/properties" xmlns:ns2="b2cda754-7ead-4d0d-9958-db37e2356f45" xmlns:ns3="090f19e3-b733-45c3-872d-76420eb888ac" targetNamespace="http://schemas.microsoft.com/office/2006/metadata/properties" ma:root="true" ma:fieldsID="c58da03273809f5c1a8f9dacf92706ac" ns2:_="" ns3:_="">
    <xsd:import namespace="b2cda754-7ead-4d0d-9958-db37e2356f45"/>
    <xsd:import namespace="090f19e3-b733-45c3-872d-76420eb888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cda754-7ead-4d0d-9958-db37e2356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9509d0-ff3b-4142-a35f-ffe7e1df96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f19e3-b733-45c3-872d-76420eb888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b1801-d3c4-4ab8-961d-8849ae3554c6}" ma:internalName="TaxCatchAll" ma:showField="CatchAllData" ma:web="090f19e3-b733-45c3-872d-76420eb888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2E0ABF-BF67-485F-AC59-7B7457096215}">
  <ds:schemaRefs>
    <ds:schemaRef ds:uri="b2cda754-7ead-4d0d-9958-db37e2356f45"/>
    <ds:schemaRef ds:uri="http://www.w3.org/XML/1998/namespace"/>
    <ds:schemaRef ds:uri="http://schemas.microsoft.com/office/2006/documentManagement/types"/>
    <ds:schemaRef ds:uri="090f19e3-b733-45c3-872d-76420eb888ac"/>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C007DAA9-D660-438C-B746-9ED0AF48D20D}">
  <ds:schemaRefs>
    <ds:schemaRef ds:uri="http://schemas.microsoft.com/sharepoint/v3/contenttype/forms"/>
  </ds:schemaRefs>
</ds:datastoreItem>
</file>

<file path=customXml/itemProps3.xml><?xml version="1.0" encoding="utf-8"?>
<ds:datastoreItem xmlns:ds="http://schemas.openxmlformats.org/officeDocument/2006/customXml" ds:itemID="{E176DDD7-2113-4799-8857-A2FCC247D4A2}">
  <ds:schemaRefs>
    <ds:schemaRef ds:uri="090f19e3-b733-45c3-872d-76420eb888ac"/>
    <ds:schemaRef ds:uri="b2cda754-7ead-4d0d-9958-db37e2356f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1368</TotalTime>
  <Words>1590</Words>
  <Application>Microsoft Macintosh PowerPoint</Application>
  <PresentationFormat>Widescreen</PresentationFormat>
  <Paragraphs>97</Paragraphs>
  <Slides>19</Slides>
  <Notes>14</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Segoe UI</vt:lpstr>
      <vt:lpstr>Segoe UI Light</vt:lpstr>
      <vt:lpstr>Segoe UI Semibold</vt:lpstr>
      <vt:lpstr>Office Theme</vt:lpstr>
      <vt:lpstr>1_Office Theme</vt:lpstr>
      <vt:lpstr>PowerPoint Presentation</vt:lpstr>
      <vt:lpstr>PowerPoint Presentation</vt:lpstr>
      <vt:lpstr>PowerPoint Presentation</vt:lpstr>
      <vt:lpstr>PowerPoint Presentation</vt:lpstr>
      <vt:lpstr>   In July 2022 the  Rural Women in Action Fund replaced Pennies for Friendship  and is the all-purpose fund for ACWW work and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our work </vt:lpstr>
      <vt:lpstr>Support our work </vt:lpstr>
      <vt:lpstr>History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Salter</dc:creator>
  <cp:lastModifiedBy>Claire Mahon</cp:lastModifiedBy>
  <cp:revision>11</cp:revision>
  <cp:lastPrinted>2022-10-11T13:43:16Z</cp:lastPrinted>
  <dcterms:created xsi:type="dcterms:W3CDTF">2022-09-28T12:16:35Z</dcterms:created>
  <dcterms:modified xsi:type="dcterms:W3CDTF">2023-11-23T22:03:43Z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0x010100596D7A738B2CDF4397FB3C69580F7058</vt:lpwstr>
  </property>
  <property fmtid="{D5CDD505-2E9C-101B-9397-08002B2CF9AE}" pid="3" name="MediaServiceImageTags">
    <vt:lpwstr/>
  </property>
</Properties>
</file>